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60" r:id="rId3"/>
    <p:sldMasterId id="2147483672" r:id="rId4"/>
  </p:sldMasterIdLst>
  <p:notesMasterIdLst>
    <p:notesMasterId r:id="rId49"/>
  </p:notesMasterIdLst>
  <p:handoutMasterIdLst>
    <p:handoutMasterId r:id="rId50"/>
  </p:handoutMasterIdLst>
  <p:sldIdLst>
    <p:sldId id="260" r:id="rId5"/>
    <p:sldId id="261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9" r:id="rId15"/>
    <p:sldId id="315" r:id="rId16"/>
    <p:sldId id="316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32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160"/>
    <a:srgbClr val="FAB68D"/>
    <a:srgbClr val="F0A454"/>
    <a:srgbClr val="C92C5F"/>
    <a:srgbClr val="C53BB8"/>
    <a:srgbClr val="E45B66"/>
    <a:srgbClr val="953478"/>
    <a:srgbClr val="F3B775"/>
    <a:srgbClr val="F0D562"/>
    <a:srgbClr val="FCC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3B775"/>
            </a:solidFill>
            <a:ln w="19050"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B775"/>
              </a:solidFill>
              <a:ln w="19050">
                <a:solidFill>
                  <a:srgbClr val="F0A454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3B775"/>
              </a:solidFill>
              <a:ln w="19050">
                <a:solidFill>
                  <a:srgbClr val="F0A454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3B775"/>
              </a:solidFill>
              <a:ln w="19050">
                <a:solidFill>
                  <a:srgbClr val="F0A454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3B775"/>
              </a:solidFill>
              <a:ln w="19050">
                <a:solidFill>
                  <a:srgbClr val="F0A454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1826585</c:v>
                </c:pt>
                <c:pt idx="1">
                  <c:v>1826200</c:v>
                </c:pt>
                <c:pt idx="2">
                  <c:v>1698678</c:v>
                </c:pt>
                <c:pt idx="3">
                  <c:v>778475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Remaining</c:v>
                </c:pt>
              </c:strCache>
            </c:strRef>
          </c:tx>
          <c:spPr>
            <a:noFill/>
            <a:ln w="19050">
              <a:solidFill>
                <a:srgbClr val="D41E52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 formatCode="_(&quot;$&quot;* #,##0_);_(&quot;$&quot;* \(#,##0\);_(&quot;$&quot;* &quot;-&quot;??_);_(@_)">
                  <c:v>1013525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962048"/>
        <c:axId val="339962440"/>
      </c:barChart>
      <c:catAx>
        <c:axId val="3399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962440"/>
        <c:crosses val="autoZero"/>
        <c:auto val="1"/>
        <c:lblAlgn val="ctr"/>
        <c:lblOffset val="100"/>
        <c:noMultiLvlLbl val="0"/>
      </c:catAx>
      <c:valAx>
        <c:axId val="339962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962048"/>
        <c:crosses val="autoZero"/>
        <c:crossBetween val="between"/>
        <c:minorUnit val="5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687375172541"/>
          <c:y val="0.9303067585657161"/>
          <c:w val="0.18862516432833432"/>
          <c:h val="6.9693241434283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3B775"/>
            </a:solidFill>
            <a:ln w="19050">
              <a:solidFill>
                <a:srgbClr val="EE81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2407153</c:v>
                </c:pt>
                <c:pt idx="1">
                  <c:v>1991312</c:v>
                </c:pt>
                <c:pt idx="2">
                  <c:v>2033757</c:v>
                </c:pt>
                <c:pt idx="3">
                  <c:v>465442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Remaining</c:v>
                </c:pt>
              </c:strCache>
            </c:strRef>
          </c:tx>
          <c:spPr>
            <a:noFill/>
            <a:ln w="19050">
              <a:solidFill>
                <a:srgbClr val="D41E52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Sheet1!$C$2:$C$5</c:f>
              <c:numCache>
                <c:formatCode>_("$"* #,##0_);_("$"* \(#,##0\);_("$"* "-"??_);_(@_)</c:formatCode>
                <c:ptCount val="4"/>
                <c:pt idx="0">
                  <c:v>-559165</c:v>
                </c:pt>
                <c:pt idx="1">
                  <c:v>-143324</c:v>
                </c:pt>
                <c:pt idx="2">
                  <c:v>-185769</c:v>
                </c:pt>
                <c:pt idx="3">
                  <c:v>1382546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5532344"/>
        <c:axId val="345532736"/>
      </c:barChart>
      <c:catAx>
        <c:axId val="34553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2736"/>
        <c:crosses val="autoZero"/>
        <c:auto val="1"/>
        <c:lblAlgn val="ctr"/>
        <c:lblOffset val="100"/>
        <c:noMultiLvlLbl val="0"/>
      </c:catAx>
      <c:valAx>
        <c:axId val="3455327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2344"/>
        <c:crosses val="autoZero"/>
        <c:crossBetween val="between"/>
        <c:minorUnit val="5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7749431148999"/>
          <c:y val="4.0617242768581613E-2"/>
          <c:w val="0.87156779150142105"/>
          <c:h val="0.832566834031529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3B775"/>
            </a:solidFill>
            <a:ln w="19050">
              <a:solidFill>
                <a:srgbClr val="EE8160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5.4182380623613924E-4"/>
                  <c:y val="7.7025273682705675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50639023584012E-2"/>
                      <c:h val="6.1977923433824439E-2"/>
                    </c:manualLayout>
                  </c15:layout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-733960</c:v>
                </c:pt>
                <c:pt idx="1">
                  <c:v>-992940</c:v>
                </c:pt>
                <c:pt idx="2">
                  <c:v>-609629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Remaining</c:v>
                </c:pt>
              </c:strCache>
            </c:strRef>
          </c:tx>
          <c:spPr>
            <a:noFill/>
            <a:ln w="19050">
              <a:solidFill>
                <a:srgbClr val="D41E52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5533520"/>
        <c:axId val="345533912"/>
      </c:barChart>
      <c:catAx>
        <c:axId val="34553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3912"/>
        <c:crosses val="autoZero"/>
        <c:auto val="1"/>
        <c:lblAlgn val="ctr"/>
        <c:lblOffset val="100"/>
        <c:noMultiLvlLbl val="0"/>
      </c:catAx>
      <c:valAx>
        <c:axId val="345533912"/>
        <c:scaling>
          <c:orientation val="minMax"/>
          <c:max val="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3520"/>
        <c:crosses val="autoZero"/>
        <c:crossBetween val="between"/>
        <c:min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7757529495059E-2"/>
          <c:y val="0.12406501670038513"/>
          <c:w val="0.89127388067094337"/>
          <c:h val="0.719912230920189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3B775"/>
            </a:solidFill>
            <a:ln w="19050">
              <a:solidFill>
                <a:srgbClr val="F0A454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Scheher-
azade</c:v>
                </c:pt>
                <c:pt idx="1">
                  <c:v>Bewitching
Brahms</c:v>
                </c:pt>
                <c:pt idx="2">
                  <c:v>Merry
Mozart</c:v>
                </c:pt>
                <c:pt idx="3">
                  <c:v>Beethoven
 &amp; Ravel</c:v>
                </c:pt>
                <c:pt idx="4">
                  <c:v>Love Potions</c:v>
                </c:pt>
                <c:pt idx="5">
                  <c:v>Faust 
</c:v>
                </c:pt>
                <c:pt idx="6">
                  <c:v>Planets</c:v>
                </c:pt>
                <c:pt idx="7">
                  <c:v>Russian 
Intensity</c:v>
                </c:pt>
                <c:pt idx="8">
                  <c:v>Choral Fantasy</c:v>
                </c:pt>
              </c:strCache>
            </c:strRef>
          </c:cat>
          <c:val>
            <c:numRef>
              <c:f>Sheet1!$B$2:$B$10</c:f>
              <c:numCache>
                <c:formatCode>_("$"* #,##0_);_("$"* \(#,##0\);_("$"* "-"??_);_(@_)</c:formatCode>
                <c:ptCount val="9"/>
                <c:pt idx="0">
                  <c:v>80000</c:v>
                </c:pt>
                <c:pt idx="1">
                  <c:v>80000</c:v>
                </c:pt>
                <c:pt idx="2">
                  <c:v>74111</c:v>
                </c:pt>
                <c:pt idx="3">
                  <c:v>54076</c:v>
                </c:pt>
                <c:pt idx="4">
                  <c:v>49203</c:v>
                </c:pt>
                <c:pt idx="5">
                  <c:v>43342</c:v>
                </c:pt>
                <c:pt idx="6">
                  <c:v>46926</c:v>
                </c:pt>
                <c:pt idx="7">
                  <c:v>52130</c:v>
                </c:pt>
                <c:pt idx="8">
                  <c:v>45308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Remaining</c:v>
                </c:pt>
              </c:strCache>
            </c:strRef>
          </c:tx>
          <c:spPr>
            <a:noFill/>
            <a:ln w="19050">
              <a:solidFill>
                <a:srgbClr val="D41E52"/>
              </a:solidFill>
              <a:prstDash val="dash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53478"/>
              </a:solidFill>
              <a:ln w="19050">
                <a:solidFill>
                  <a:srgbClr val="C53BB8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53478"/>
              </a:solidFill>
              <a:ln w="19050">
                <a:solidFill>
                  <a:srgbClr val="C53BB8"/>
                </a:solidFill>
                <a:prstDash val="solid"/>
              </a:ln>
              <a:effectLst/>
            </c:spPr>
          </c:dPt>
          <c:cat>
            <c:strRef>
              <c:f>Sheet1!$A$2:$A$10</c:f>
              <c:strCache>
                <c:ptCount val="9"/>
                <c:pt idx="0">
                  <c:v>Scheher-
azade</c:v>
                </c:pt>
                <c:pt idx="1">
                  <c:v>Bewitching
Brahms</c:v>
                </c:pt>
                <c:pt idx="2">
                  <c:v>Merry
Mozart</c:v>
                </c:pt>
                <c:pt idx="3">
                  <c:v>Beethoven
 &amp; Ravel</c:v>
                </c:pt>
                <c:pt idx="4">
                  <c:v>Love Potions</c:v>
                </c:pt>
                <c:pt idx="5">
                  <c:v>Faust 
</c:v>
                </c:pt>
                <c:pt idx="6">
                  <c:v>Planets</c:v>
                </c:pt>
                <c:pt idx="7">
                  <c:v>Russian 
Intensity</c:v>
                </c:pt>
                <c:pt idx="8">
                  <c:v>Choral Fantasy</c:v>
                </c:pt>
              </c:strCache>
            </c:strRef>
          </c:cat>
          <c:val>
            <c:numRef>
              <c:f>Sheet1!$C$2:$C$10</c:f>
              <c:numCache>
                <c:formatCode>_("$"* #,##0_);_("$"* \(#,##0\);_("$"* "-"??_);_(@_)</c:formatCode>
                <c:ptCount val="9"/>
                <c:pt idx="0">
                  <c:v>7499</c:v>
                </c:pt>
                <c:pt idx="1">
                  <c:v>1386</c:v>
                </c:pt>
                <c:pt idx="2">
                  <c:v>6889</c:v>
                </c:pt>
                <c:pt idx="3">
                  <c:v>21924</c:v>
                </c:pt>
                <c:pt idx="4">
                  <c:v>45797</c:v>
                </c:pt>
                <c:pt idx="5">
                  <c:v>32658</c:v>
                </c:pt>
                <c:pt idx="6">
                  <c:v>37074</c:v>
                </c:pt>
                <c:pt idx="7">
                  <c:v>29870</c:v>
                </c:pt>
                <c:pt idx="8">
                  <c:v>38692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091064"/>
        <c:axId val="342091456"/>
      </c:barChart>
      <c:catAx>
        <c:axId val="34209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91456"/>
        <c:crosses val="autoZero"/>
        <c:auto val="1"/>
        <c:lblAlgn val="ctr"/>
        <c:lblOffset val="100"/>
        <c:noMultiLvlLbl val="0"/>
      </c:catAx>
      <c:valAx>
        <c:axId val="34209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91064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988793462481923"/>
          <c:y val="5.5518491723453745E-2"/>
          <c:w val="0.18862516432833432"/>
          <c:h val="8.3447773931803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7757529495059E-2"/>
          <c:y val="0.14057045569740895"/>
          <c:w val="0.89127388067094337"/>
          <c:h val="0.719912230920189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3B775"/>
            </a:solidFill>
            <a:ln w="19050">
              <a:solidFill>
                <a:srgbClr val="EE81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Elfman</c:v>
                </c:pt>
                <c:pt idx="1">
                  <c:v>Cirque
</c:v>
                </c:pt>
                <c:pt idx="2">
                  <c:v>Music
of U2</c:v>
                </c:pt>
                <c:pt idx="3">
                  <c:v>Playing
With Dogs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53933</c:v>
                </c:pt>
                <c:pt idx="1">
                  <c:v>99296</c:v>
                </c:pt>
                <c:pt idx="2">
                  <c:v>18091</c:v>
                </c:pt>
                <c:pt idx="3">
                  <c:v>15574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Remaining</c:v>
                </c:pt>
              </c:strCache>
            </c:strRef>
          </c:tx>
          <c:spPr>
            <a:noFill/>
            <a:ln w="19050">
              <a:solidFill>
                <a:srgbClr val="D41E52"/>
              </a:solidFill>
              <a:prstDash val="dash"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C00000"/>
                </a:fgClr>
                <a:bgClr>
                  <a:schemeClr val="bg1"/>
                </a:bgClr>
              </a:pattFill>
              <a:ln w="19050">
                <a:solidFill>
                  <a:srgbClr val="D41E52"/>
                </a:solidFill>
                <a:prstDash val="dash"/>
              </a:ln>
              <a:effectLst/>
            </c:spPr>
          </c:dPt>
          <c:dPt>
            <c:idx val="1"/>
            <c:invertIfNegative val="0"/>
            <c:bubble3D val="0"/>
            <c:spPr>
              <a:noFill/>
              <a:ln w="19050">
                <a:solidFill>
                  <a:srgbClr val="D41E52"/>
                </a:solidFill>
                <a:prstDash val="dash"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Elfman</c:v>
                </c:pt>
                <c:pt idx="1">
                  <c:v>Cirque
</c:v>
                </c:pt>
                <c:pt idx="2">
                  <c:v>Music
of U2</c:v>
                </c:pt>
                <c:pt idx="3">
                  <c:v>Playing
With Dogs</c:v>
                </c:pt>
              </c:strCache>
            </c:strRef>
          </c:cat>
          <c:val>
            <c:numRef>
              <c:f>Sheet1!$C$2:$C$5</c:f>
              <c:numCache>
                <c:formatCode>_("$"* #,##0_);_("$"* \(#,##0\);_("$"* "-"??_);_(@_)</c:formatCode>
                <c:ptCount val="4"/>
                <c:pt idx="0">
                  <c:v>76967</c:v>
                </c:pt>
                <c:pt idx="1">
                  <c:v>103373</c:v>
                </c:pt>
                <c:pt idx="2">
                  <c:v>62409</c:v>
                </c:pt>
                <c:pt idx="3">
                  <c:v>27926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093024"/>
        <c:axId val="342093416"/>
      </c:barChart>
      <c:catAx>
        <c:axId val="34209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93416"/>
        <c:crosses val="autoZero"/>
        <c:auto val="1"/>
        <c:lblAlgn val="ctr"/>
        <c:lblOffset val="100"/>
        <c:noMultiLvlLbl val="0"/>
      </c:catAx>
      <c:valAx>
        <c:axId val="342093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9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304391580075116"/>
          <c:y val="0.12979296721006095"/>
          <c:w val="0.18862516432833432"/>
          <c:h val="6.9693241434283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7757529495059E-2"/>
          <c:y val="0.14057045569740895"/>
          <c:w val="0.89127388067094337"/>
          <c:h val="0.719912230920189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3B775"/>
            </a:solidFill>
            <a:ln w="19050">
              <a:solidFill>
                <a:srgbClr val="EE816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TMMF1</c:v>
                </c:pt>
                <c:pt idx="1">
                  <c:v>TMMF2</c:v>
                </c:pt>
                <c:pt idx="2">
                  <c:v>TMMF3</c:v>
                </c:pt>
                <c:pt idx="3">
                  <c:v>TMMF4</c:v>
                </c:pt>
                <c:pt idx="4">
                  <c:v>TMMF5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4" formatCode="_(&quot;$&quot;* #,##0_);_(&quot;$&quot;* \(#,##0\);_(&quot;$&quot;* &quot;-&quot;??_);_(@_)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Remaining</c:v>
                </c:pt>
              </c:strCache>
            </c:strRef>
          </c:tx>
          <c:spPr>
            <a:noFill/>
            <a:ln w="19050">
              <a:solidFill>
                <a:srgbClr val="D41E52"/>
              </a:solidFill>
              <a:prstDash val="dash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9050">
                <a:solidFill>
                  <a:srgbClr val="D41E52"/>
                </a:solidFill>
                <a:prstDash val="dash"/>
              </a:ln>
              <a:effectLst/>
            </c:spPr>
          </c:dPt>
          <c:dPt>
            <c:idx val="1"/>
            <c:invertIfNegative val="0"/>
            <c:bubble3D val="0"/>
            <c:spPr>
              <a:noFill/>
              <a:ln w="19050">
                <a:solidFill>
                  <a:srgbClr val="D41E52"/>
                </a:solidFill>
                <a:prstDash val="dash"/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TMMF1</c:v>
                </c:pt>
                <c:pt idx="1">
                  <c:v>TMMF2</c:v>
                </c:pt>
                <c:pt idx="2">
                  <c:v>TMMF3</c:v>
                </c:pt>
                <c:pt idx="3">
                  <c:v>TMMF4</c:v>
                </c:pt>
                <c:pt idx="4">
                  <c:v>TMMF5</c:v>
                </c:pt>
              </c:strCache>
            </c:strRef>
          </c:cat>
          <c:val>
            <c:numRef>
              <c:f>Sheet1!$C$2:$C$6</c:f>
              <c:numCache>
                <c:formatCode>_("$"* #,##0_);_("$"* \(#,##0\);_("$"* "-"??_);_(@_)</c:formatCode>
                <c:ptCount val="5"/>
                <c:pt idx="0">
                  <c:v>66700</c:v>
                </c:pt>
                <c:pt idx="1">
                  <c:v>66700</c:v>
                </c:pt>
                <c:pt idx="2">
                  <c:v>66700</c:v>
                </c:pt>
                <c:pt idx="3">
                  <c:v>66700</c:v>
                </c:pt>
                <c:pt idx="4">
                  <c:v>66700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094200"/>
        <c:axId val="342094592"/>
      </c:barChart>
      <c:catAx>
        <c:axId val="34209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94592"/>
        <c:crosses val="autoZero"/>
        <c:auto val="1"/>
        <c:lblAlgn val="ctr"/>
        <c:lblOffset val="100"/>
        <c:noMultiLvlLbl val="0"/>
      </c:catAx>
      <c:valAx>
        <c:axId val="34209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9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01819427276019"/>
          <c:y val="0.93030675856571632"/>
          <c:w val="0.18862516432833432"/>
          <c:h val="6.9693241434283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8548193777012"/>
          <c:y val="5.9873588265109405E-2"/>
          <c:w val="0.88467992761233949"/>
          <c:h val="0.83256683403152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3B775"/>
            </a:solidFill>
            <a:ln w="19050">
              <a:solidFill>
                <a:srgbClr val="EE81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Scheherazade</c:v>
                </c:pt>
                <c:pt idx="1">
                  <c:v>Brahms</c:v>
                </c:pt>
                <c:pt idx="2">
                  <c:v>Elfman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-50500</c:v>
                </c:pt>
                <c:pt idx="1">
                  <c:v>-53000</c:v>
                </c:pt>
                <c:pt idx="2">
                  <c:v>-106000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Budget</c:v>
                </c:pt>
              </c:strCache>
            </c:strRef>
          </c:tx>
          <c:spPr>
            <a:pattFill prst="ltUpDiag">
              <a:fgClr>
                <a:srgbClr val="C00000"/>
              </a:fgClr>
              <a:bgClr>
                <a:schemeClr val="bg1"/>
              </a:bgClr>
            </a:pattFill>
            <a:ln w="19050">
              <a:solidFill>
                <a:srgbClr val="D41E52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Scheherazade</c:v>
                </c:pt>
                <c:pt idx="1">
                  <c:v>Brahms</c:v>
                </c:pt>
                <c:pt idx="2">
                  <c:v>Elfman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"-"??_);_(@_)</c:formatCode>
                <c:ptCount val="3"/>
                <c:pt idx="0">
                  <c:v>-58000</c:v>
                </c:pt>
                <c:pt idx="1">
                  <c:v>-54000</c:v>
                </c:pt>
                <c:pt idx="2">
                  <c:v>-29000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215120"/>
        <c:axId val="341215512"/>
      </c:barChart>
      <c:catAx>
        <c:axId val="34121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15512"/>
        <c:crosses val="autoZero"/>
        <c:auto val="1"/>
        <c:lblAlgn val="ctr"/>
        <c:lblOffset val="100"/>
        <c:noMultiLvlLbl val="0"/>
      </c:catAx>
      <c:valAx>
        <c:axId val="341215512"/>
        <c:scaling>
          <c:orientation val="minMax"/>
          <c:max val="0"/>
          <c:min val="-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15120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26185525420197"/>
          <c:y val="0.90279769357067663"/>
          <c:w val="0.17248751821402586"/>
          <c:h val="8.6198680431307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81020341207343E-2"/>
          <c:y val="0.11525832187325634"/>
          <c:w val="0.89886064632545937"/>
          <c:h val="0.767376662614042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MW Ticket Sales</c:v>
                </c:pt>
              </c:strCache>
            </c:strRef>
          </c:tx>
          <c:spPr>
            <a:solidFill>
              <a:srgbClr val="C92C5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826095</c:v>
                </c:pt>
                <c:pt idx="1">
                  <c:v>784687</c:v>
                </c:pt>
                <c:pt idx="2">
                  <c:v>751969</c:v>
                </c:pt>
                <c:pt idx="3">
                  <c:v>533980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Pops Ticket Sales</c:v>
                </c:pt>
              </c:strCache>
            </c:strRef>
          </c:tx>
          <c:spPr>
            <a:solidFill>
              <a:srgbClr val="FAB68D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B68D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AB68D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AB68D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ltUpDiag">
                <a:fgClr>
                  <a:srgbClr val="C92C5F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3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392327</c:v>
                </c:pt>
                <c:pt idx="1">
                  <c:v>383690</c:v>
                </c:pt>
                <c:pt idx="2">
                  <c:v>416944</c:v>
                </c:pt>
                <c:pt idx="3">
                  <c:v>204020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Talcott Ticket Sales</c:v>
                </c:pt>
              </c:strCache>
            </c:strRef>
          </c:tx>
          <c:spPr>
            <a:solidFill>
              <a:srgbClr val="9C2E92"/>
            </a:solidFill>
            <a:ln w="12700">
              <a:solidFill>
                <a:schemeClr val="tx1">
                  <a:alpha val="99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53478"/>
              </a:solidFill>
              <a:ln w="12700">
                <a:solidFill>
                  <a:schemeClr val="tx1">
                    <a:alpha val="99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53478"/>
              </a:solidFill>
              <a:ln w="12700">
                <a:solidFill>
                  <a:schemeClr val="tx1">
                    <a:alpha val="99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53478"/>
              </a:solidFill>
              <a:ln w="12700">
                <a:solidFill>
                  <a:schemeClr val="tx1">
                    <a:alpha val="99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AB68D"/>
              </a:solidFill>
              <a:ln w="12700">
                <a:solidFill>
                  <a:schemeClr val="tx1">
                    <a:alpha val="99000"/>
                  </a:schemeClr>
                </a:solidFill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316370</c:v>
                </c:pt>
                <c:pt idx="1">
                  <c:v>425213</c:v>
                </c:pt>
                <c:pt idx="2">
                  <c:v>306333</c:v>
                </c:pt>
                <c:pt idx="3">
                  <c:v>186893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Educ/Fee Concerts</c:v>
                </c:pt>
              </c:strCache>
            </c:strRef>
          </c:tx>
          <c:spPr>
            <a:solidFill>
              <a:srgbClr val="E8727A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27A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8727A"/>
              </a:solidFill>
              <a:ln w="3175"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E8727A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ltUpDiag">
                <a:fgClr>
                  <a:srgbClr val="FAB68D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3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158713</c:v>
                </c:pt>
                <c:pt idx="1">
                  <c:v>174272</c:v>
                </c:pt>
                <c:pt idx="2">
                  <c:v>181864</c:v>
                </c:pt>
                <c:pt idx="3">
                  <c:v>270676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Ticketing Fees</c:v>
                </c:pt>
              </c:strCache>
            </c:strRef>
          </c:tx>
          <c:spPr>
            <a:solidFill>
              <a:srgbClr val="4C2D85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61196</c:v>
                </c:pt>
                <c:pt idx="1">
                  <c:v>58177</c:v>
                </c:pt>
                <c:pt idx="2">
                  <c:v>41568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mw</c:v>
                </c:pt>
              </c:strCache>
            </c:strRef>
          </c:tx>
          <c:spPr>
            <a:pattFill prst="ltUpDiag">
              <a:fgClr>
                <a:srgbClr val="953478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ltUpDiag">
                <a:fgClr>
                  <a:srgbClr val="953478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03AD1DE-C786-41A9-9726-811AE8A64AC3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_(&quot;$&quot;* #,##0_);_(&quot;$&quot;* \(#,##0\);_(&quot;$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3">
                  <c:v>333500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pops</c:v>
                </c:pt>
              </c:strCache>
            </c:strRef>
          </c:tx>
          <c:spPr>
            <a:solidFill>
              <a:srgbClr val="E45B66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3">
                  <c:v>16115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tmmf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ltUpDiag">
                <a:fgClr>
                  <a:srgbClr val="E45B66"/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3">
                  <c:v>201817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educ</c:v>
                </c:pt>
              </c:strCache>
            </c:strRef>
          </c:tx>
          <c:spPr>
            <a:solidFill>
              <a:srgbClr val="4C2D85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3">
                  <c:v>19000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ticketing</c:v>
                </c:pt>
              </c:strCache>
            </c:strRef>
          </c:tx>
          <c:spPr>
            <a:pattFill prst="ltUpDiag">
              <a:fgClr>
                <a:srgbClr val="4C2D85"/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3">
                  <c:v>26000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1216296"/>
        <c:axId val="341216688"/>
      </c:barChart>
      <c:catAx>
        <c:axId val="34121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16688"/>
        <c:crosses val="autoZero"/>
        <c:auto val="1"/>
        <c:lblAlgn val="ctr"/>
        <c:lblOffset val="100"/>
        <c:noMultiLvlLbl val="0"/>
      </c:catAx>
      <c:valAx>
        <c:axId val="34121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16296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51607611548555"/>
          <c:y val="0.94972380948137414"/>
          <c:w val="0.82121776574803151"/>
          <c:h val="4.0225760292593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3B775"/>
            </a:solidFill>
            <a:ln w="19050">
              <a:solidFill>
                <a:srgbClr val="EE81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2450606</c:v>
                </c:pt>
                <c:pt idx="1">
                  <c:v>1926535</c:v>
                </c:pt>
                <c:pt idx="2">
                  <c:v>2130372</c:v>
                </c:pt>
                <c:pt idx="3">
                  <c:v>486837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Remaining</c:v>
                </c:pt>
              </c:strCache>
            </c:strRef>
          </c:tx>
          <c:spPr>
            <a:noFill/>
            <a:ln w="19050">
              <a:solidFill>
                <a:srgbClr val="D41E52"/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 formatCode="_(&quot;$&quot;* #,##0_);_(&quot;$&quot;* \(#,##0\);_(&quot;$&quot;* &quot;-&quot;??_);_(@_)">
                  <c:v>1830163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580104"/>
        <c:axId val="342580496"/>
      </c:barChart>
      <c:catAx>
        <c:axId val="34258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80496"/>
        <c:crosses val="autoZero"/>
        <c:auto val="1"/>
        <c:lblAlgn val="ctr"/>
        <c:lblOffset val="100"/>
        <c:noMultiLvlLbl val="0"/>
      </c:catAx>
      <c:valAx>
        <c:axId val="3425804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80104"/>
        <c:crosses val="autoZero"/>
        <c:crossBetween val="between"/>
        <c:minorUnit val="5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Corporate</c:v>
                </c:pt>
              </c:strCache>
            </c:strRef>
          </c:tx>
          <c:spPr>
            <a:solidFill>
              <a:srgbClr val="EF8D5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413181</c:v>
                </c:pt>
                <c:pt idx="1">
                  <c:v>369190</c:v>
                </c:pt>
                <c:pt idx="2">
                  <c:v>256393</c:v>
                </c:pt>
                <c:pt idx="3">
                  <c:v>297000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Foundations</c:v>
                </c:pt>
              </c:strCache>
            </c:strRef>
          </c:tx>
          <c:spPr>
            <a:solidFill>
              <a:srgbClr val="EC246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428572</c:v>
                </c:pt>
                <c:pt idx="1">
                  <c:v>277716</c:v>
                </c:pt>
                <c:pt idx="2">
                  <c:v>292430</c:v>
                </c:pt>
                <c:pt idx="3">
                  <c:v>370000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Gov't</c:v>
                </c:pt>
              </c:strCache>
            </c:strRef>
          </c:tx>
          <c:spPr>
            <a:solidFill>
              <a:srgbClr val="4C2D85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57456</c:v>
                </c:pt>
                <c:pt idx="1">
                  <c:v>56470</c:v>
                </c:pt>
                <c:pt idx="2">
                  <c:v>22542</c:v>
                </c:pt>
                <c:pt idx="3">
                  <c:v>15000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Individuals</c:v>
                </c:pt>
              </c:strCache>
            </c:strRef>
          </c:tx>
          <c:spPr>
            <a:solidFill>
              <a:srgbClr val="953478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1321723</c:v>
                </c:pt>
                <c:pt idx="1">
                  <c:v>964809</c:v>
                </c:pt>
                <c:pt idx="2">
                  <c:v>1028348</c:v>
                </c:pt>
                <c:pt idx="3">
                  <c:v>1075000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Gala (net)</c:v>
                </c:pt>
              </c:strCache>
            </c:strRef>
          </c:tx>
          <c:spPr>
            <a:solidFill>
              <a:srgbClr val="FAB68D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134386</c:v>
                </c:pt>
                <c:pt idx="1">
                  <c:v>131812</c:v>
                </c:pt>
                <c:pt idx="2">
                  <c:v>206771</c:v>
                </c:pt>
                <c:pt idx="3">
                  <c:v>160000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Bridge</c:v>
                </c:pt>
              </c:strCache>
            </c:strRef>
          </c:tx>
          <c:spPr>
            <a:solidFill>
              <a:srgbClr val="C92C5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</c:v>
                </c:pt>
                <c:pt idx="2">
                  <c:v>323888</c:v>
                </c:pt>
                <c:pt idx="3">
                  <c:v>400000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2581280"/>
        <c:axId val="345530384"/>
      </c:barChart>
      <c:catAx>
        <c:axId val="34258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0384"/>
        <c:crosses val="autoZero"/>
        <c:auto val="1"/>
        <c:lblAlgn val="ctr"/>
        <c:lblOffset val="100"/>
        <c:noMultiLvlLbl val="0"/>
      </c:catAx>
      <c:valAx>
        <c:axId val="34553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81280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72596784776904"/>
          <c:y val="0.94798017137551061"/>
          <c:w val="0.57592306430446194"/>
          <c:h val="4.0225760292593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72687007874012E-2"/>
          <c:y val="0.13491522380621079"/>
          <c:w val="0.89886064632545937"/>
          <c:h val="0.765410972420747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Fund</c:v>
                </c:pt>
              </c:strCache>
            </c:strRef>
          </c:tx>
          <c:spPr>
            <a:solidFill>
              <a:srgbClr val="EE8160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1">
                  <c:v>FY2016</c:v>
                </c:pt>
                <c:pt idx="2">
                  <c:v>FY2017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218110</c:v>
                </c:pt>
                <c:pt idx="2">
                  <c:v>328219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pattFill prst="wdUpDiag">
              <a:fgClr>
                <a:srgbClr val="EE8160"/>
              </a:fgClr>
              <a:bgClr>
                <a:schemeClr val="bg1"/>
              </a:bgClr>
            </a:patt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rgbClr val="EE8160"/>
                </a:fgClr>
                <a:bgClr>
                  <a:schemeClr val="bg1"/>
                </a:bgClr>
              </a:patt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UpDiag">
                <a:fgClr>
                  <a:srgbClr val="EE8160"/>
                </a:fgClr>
                <a:bgClr>
                  <a:schemeClr val="bg1"/>
                </a:bgClr>
              </a:patt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1">
                  <c:v>FY2016</c:v>
                </c:pt>
                <c:pt idx="2">
                  <c:v>FY2017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810238</c:v>
                </c:pt>
                <c:pt idx="2">
                  <c:v>746781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Corporate</c:v>
                </c:pt>
              </c:strCache>
            </c:strRef>
          </c:tx>
          <c:spPr>
            <a:solidFill>
              <a:srgbClr val="C92C5F"/>
            </a:solidFill>
            <a:ln w="15875">
              <a:solidFill>
                <a:srgbClr val="C00000">
                  <a:alpha val="99000"/>
                </a:srgbClr>
              </a:solidFill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1">
                  <c:v>FY2016</c:v>
                </c:pt>
                <c:pt idx="2">
                  <c:v>FY2017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135385</c:v>
                </c:pt>
                <c:pt idx="2">
                  <c:v>144256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pattFill prst="wdUpDiag">
              <a:fgClr>
                <a:srgbClr val="C92C5F"/>
              </a:fgClr>
              <a:bgClr>
                <a:schemeClr val="bg1"/>
              </a:bgClr>
            </a:pattFill>
            <a:ln w="6350">
              <a:solidFill>
                <a:srgbClr val="C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rgbClr val="C92C5F"/>
                </a:fgClr>
                <a:bgClr>
                  <a:schemeClr val="bg1"/>
                </a:bgClr>
              </a:pattFill>
              <a:ln w="6350">
                <a:solidFill>
                  <a:srgbClr val="C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wdUpDiag">
                <a:fgClr>
                  <a:srgbClr val="C92C5F"/>
                </a:fgClr>
                <a:bgClr>
                  <a:schemeClr val="bg1"/>
                </a:bgClr>
              </a:pattFill>
              <a:ln w="6350">
                <a:solidFill>
                  <a:srgbClr val="C00000"/>
                </a:solidFill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1">
                  <c:v>FY2016</c:v>
                </c:pt>
                <c:pt idx="2">
                  <c:v>FY2017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121008</c:v>
                </c:pt>
                <c:pt idx="2">
                  <c:v>152744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Grants</c:v>
                </c:pt>
              </c:strCache>
            </c:strRef>
          </c:tx>
          <c:spPr>
            <a:solidFill>
              <a:srgbClr val="C53BB8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1">
                  <c:v>FY2016</c:v>
                </c:pt>
                <c:pt idx="2">
                  <c:v>FY2017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1">
                  <c:v>155826</c:v>
                </c:pt>
                <c:pt idx="2">
                  <c:v>126283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Column3</c:v>
                </c:pt>
              </c:strCache>
            </c:strRef>
          </c:tx>
          <c:spPr>
            <a:pattFill prst="wdUpDiag">
              <a:fgClr>
                <a:srgbClr val="C53BB8"/>
              </a:fgClr>
              <a:bgClr>
                <a:schemeClr val="bg1"/>
              </a:bgClr>
            </a:patt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1">
                  <c:v>FY2016</c:v>
                </c:pt>
                <c:pt idx="2">
                  <c:v>FY2017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1">
                  <c:v>136604</c:v>
                </c:pt>
                <c:pt idx="2">
                  <c:v>243717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5531168"/>
        <c:axId val="345531560"/>
      </c:barChart>
      <c:catAx>
        <c:axId val="34553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1560"/>
        <c:crosses val="autoZero"/>
        <c:auto val="1"/>
        <c:lblAlgn val="ctr"/>
        <c:lblOffset val="100"/>
        <c:noMultiLvlLbl val="0"/>
      </c:catAx>
      <c:valAx>
        <c:axId val="34553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1168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4772440944881891"/>
          <c:y val="0.94601440835433814"/>
          <c:w val="0.57642609908136488"/>
          <c:h val="4.0225760292593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0.82598</cdr:x>
      <cdr:y>0.02946</cdr:y>
    </cdr:from>
    <cdr:to>
      <cdr:x>0.93474</cdr:x>
      <cdr:y>0.1375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80272" y="136007"/>
          <a:ext cx="1274619" cy="498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Annual Budget = $1,792,000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0.81137</cdr:x>
      <cdr:y>0.12749</cdr:y>
    </cdr:from>
    <cdr:to>
      <cdr:x>0.98991</cdr:x>
      <cdr:y>0.19151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09044" y="588590"/>
          <a:ext cx="2092394" cy="295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0.85357</cdr:x>
      <cdr:y>0.13149</cdr:y>
    </cdr:from>
    <cdr:to>
      <cdr:x>0.95129</cdr:x>
      <cdr:y>0.17951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03547" y="607063"/>
          <a:ext cx="1145310" cy="221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0.83386</cdr:x>
      <cdr:y>0.1316</cdr:y>
    </cdr:from>
    <cdr:to>
      <cdr:x>0.84643</cdr:x>
      <cdr:y>0.15599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9772574" y="607562"/>
          <a:ext cx="147363" cy="112597"/>
        </a:xfrm>
        <a:prstGeom xmlns:a="http://schemas.openxmlformats.org/drawingml/2006/main" prst="rect">
          <a:avLst/>
        </a:prstGeom>
        <a:solidFill xmlns:a="http://schemas.openxmlformats.org/drawingml/2006/main">
          <a:srgbClr val="953478"/>
        </a:solidFill>
        <a:ln xmlns:a="http://schemas.openxmlformats.org/drawingml/2006/main">
          <a:solidFill>
            <a:srgbClr val="C53BB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0.8055</cdr:x>
      <cdr:y>0.21174</cdr:y>
    </cdr:from>
    <cdr:to>
      <cdr:x>0.81685</cdr:x>
      <cdr:y>0.24027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440207" y="977516"/>
          <a:ext cx="132965" cy="131750"/>
        </a:xfrm>
        <a:prstGeom xmlns:a="http://schemas.openxmlformats.org/drawingml/2006/main" prst="rect">
          <a:avLst/>
        </a:prstGeom>
        <a:pattFill xmlns:a="http://schemas.openxmlformats.org/drawingml/2006/main" prst="wdUpDiag">
          <a:fgClr>
            <a:srgbClr val="C00000"/>
          </a:fgClr>
          <a:bgClr>
            <a:schemeClr val="bg1"/>
          </a:bgClr>
        </a:patt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0.82047</cdr:x>
      <cdr:y>0.18748</cdr:y>
    </cdr:from>
    <cdr:to>
      <cdr:x>0.99464</cdr:x>
      <cdr:y>0.2615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615612" y="865540"/>
          <a:ext cx="2041216" cy="341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Budget Shortfall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0.82598</cdr:x>
      <cdr:y>0.02946</cdr:y>
    </cdr:from>
    <cdr:to>
      <cdr:x>0.93474</cdr:x>
      <cdr:y>0.1375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80272" y="136007"/>
          <a:ext cx="1274619" cy="498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0.00619</cdr:y>
    </cdr:from>
    <cdr:to>
      <cdr:x>1</cdr:x>
      <cdr:y>0.09741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38911"/>
          <a:ext cx="12192000" cy="573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3200" b="1" u="sng" dirty="0" smtClean="0">
            <a:latin typeface="+mj-lt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0.82116</cdr:x>
      <cdr:y>0.04421</cdr:y>
    </cdr:from>
    <cdr:to>
      <cdr:x>0.93474</cdr:x>
      <cdr:y>0.16763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23775" y="204100"/>
          <a:ext cx="1331076" cy="569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Annual Budget = $2,317,000</a:t>
          </a:r>
          <a:endParaRPr lang="en-US" sz="14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0.47296</cdr:x>
      <cdr:y>0.8267</cdr:y>
    </cdr:from>
    <cdr:to>
      <cdr:x>0.51046</cdr:x>
      <cdr:y>0.85703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6318" y="5341161"/>
          <a:ext cx="457200" cy="195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21%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0.47602</cdr:x>
      <cdr:y>0.45266</cdr:y>
    </cdr:from>
    <cdr:to>
      <cdr:x>0.51046</cdr:x>
      <cdr:y>0.48587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03641" y="2924533"/>
          <a:ext cx="419877" cy="214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0.47449</cdr:x>
      <cdr:y>0.35156</cdr:y>
    </cdr:from>
    <cdr:to>
      <cdr:x>0.51199</cdr:x>
      <cdr:y>0.38767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84980" y="2271390"/>
          <a:ext cx="457200" cy="233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0.69337</cdr:x>
      <cdr:y>0.32412</cdr:y>
    </cdr:from>
    <cdr:to>
      <cdr:x>0.73852</cdr:x>
      <cdr:y>0.36456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453535" y="2094108"/>
          <a:ext cx="550506" cy="261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0.70714</cdr:x>
      <cdr:y>0.43677</cdr:y>
    </cdr:from>
    <cdr:to>
      <cdr:x>0.74311</cdr:x>
      <cdr:y>0.47432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621486" y="2821896"/>
          <a:ext cx="438538" cy="242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0.46786</cdr:x>
      <cdr:y>0.46132</cdr:y>
    </cdr:from>
    <cdr:to>
      <cdr:x>0.50689</cdr:x>
      <cdr:y>0.49743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704115" y="2980517"/>
          <a:ext cx="475861" cy="233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53%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0.46709</cdr:x>
      <cdr:y>0.36023</cdr:y>
    </cdr:from>
    <cdr:to>
      <cdr:x>0.50612</cdr:x>
      <cdr:y>0.39344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694783" y="2327373"/>
          <a:ext cx="475862" cy="214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53%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0.69872</cdr:x>
      <cdr:y>0.79781</cdr:y>
    </cdr:from>
    <cdr:to>
      <cdr:x>0.74847</cdr:x>
      <cdr:y>0.84836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518849" y="5154549"/>
          <a:ext cx="606490" cy="326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31%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0.70714</cdr:x>
      <cdr:y>0.42666</cdr:y>
    </cdr:from>
    <cdr:to>
      <cdr:x>0.74311</cdr:x>
      <cdr:y>0.46854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621486" y="2756582"/>
          <a:ext cx="438538" cy="270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0.69107</cdr:x>
      <cdr:y>0.44543</cdr:y>
    </cdr:from>
    <cdr:to>
      <cdr:x>0.73469</cdr:x>
      <cdr:y>0.49309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425543" y="2877879"/>
          <a:ext cx="531845" cy="307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49%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0.68878</cdr:x>
      <cdr:y>0.32846</cdr:y>
    </cdr:from>
    <cdr:to>
      <cdr:x>0.74541</cdr:x>
      <cdr:y>0.37467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397551" y="2122101"/>
          <a:ext cx="690466" cy="298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34%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0.34949</cdr:x>
      <cdr:y>0.17971</cdr:y>
    </cdr:from>
    <cdr:to>
      <cdr:x>0.4949</cdr:x>
      <cdr:y>0.24903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260979" y="1161048"/>
          <a:ext cx="1772817" cy="447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FY16 vs Final Contributions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0.5824</cdr:x>
      <cdr:y>0.14938</cdr:y>
    </cdr:from>
    <cdr:to>
      <cdr:x>0.7125</cdr:x>
      <cdr:y>0.21292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7100596" y="965104"/>
          <a:ext cx="1586204" cy="410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FY17 vs Budgeted Goals</a:t>
          </a:r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0.8144</cdr:x>
      <cdr:y>0.18778</cdr:y>
    </cdr:from>
    <cdr:to>
      <cdr:x>0.94291</cdr:x>
      <cdr:y>0.29582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44460" y="974637"/>
          <a:ext cx="1506174" cy="56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Annual Budget = $1,848,000</a:t>
          </a:r>
          <a:endParaRPr lang="en-US" sz="14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0.82598</cdr:x>
      <cdr:y>0.04909</cdr:y>
    </cdr:from>
    <cdr:to>
      <cdr:x>0.93474</cdr:x>
      <cdr:y>0.15713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80219" y="226624"/>
          <a:ext cx="1274632" cy="498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7A2E9-5CDF-4510-9F28-EBB8C8C425C8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C762-B367-4B9B-8E2E-3E7C37F18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36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F687D-94FC-4402-A187-DE4AB6A2595F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9951-ED34-4110-A35B-37A8B96A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9951-ED34-4110-A35B-37A8B96A78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9951-ED34-4110-A35B-37A8B96A78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967CC-7204-4A92-93BB-31995D2E9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7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967CC-7204-4A92-93BB-31995D2E9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4812" y="6356350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C92C5F"/>
                </a:solidFill>
              </a:defRPr>
            </a:lvl1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4812" y="6356350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C92C5F"/>
                </a:solidFill>
              </a:defRPr>
            </a:lvl1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4812" y="6356350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C92C5F"/>
                </a:solidFill>
              </a:defRPr>
            </a:lvl1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1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4812" y="6356350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C92C5F"/>
                </a:solidFill>
              </a:defRPr>
            </a:lvl1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9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4812" y="6356350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C92C5F"/>
                </a:solidFill>
              </a:defRPr>
            </a:lvl1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44812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C92C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6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44812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C92C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3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4812" y="6356350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C92C5F"/>
                </a:solidFill>
              </a:defRPr>
            </a:lvl1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4812" y="6356350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C92C5F"/>
                </a:solidFill>
              </a:defRPr>
            </a:lvl1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44812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C92C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8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4812" y="6356350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C92C5F"/>
                </a:solidFill>
              </a:defRPr>
            </a:lvl1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44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27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25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91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03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2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6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66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56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37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46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80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85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59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5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85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5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7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448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C92C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0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3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95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90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1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7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967CC-7204-4A92-93BB-31995D2E9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5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967CC-7204-4A92-93BB-31995D2E9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44812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C92C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2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7515-8D08-4BD1-843B-BB72C0E21540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4812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C92C5F"/>
                </a:solidFill>
              </a:defRPr>
            </a:lvl1pPr>
          </a:lstStyle>
          <a:p>
            <a:fld id="{864967CC-7204-4A92-93BB-31995D2E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7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12/2/2016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4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7146" y="1811547"/>
            <a:ext cx="10427868" cy="217514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HSO Strategic Framework Implementation Plan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68695" y="4605209"/>
            <a:ext cx="3884769" cy="60881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November 30, 2016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00426" y="5671226"/>
            <a:ext cx="1417683" cy="1105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8368692"/>
              </p:ext>
            </p:extLst>
          </p:nvPr>
        </p:nvGraphicFramePr>
        <p:xfrm>
          <a:off x="0" y="622570"/>
          <a:ext cx="12192000" cy="623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-1157591" y="962549"/>
            <a:ext cx="1021404" cy="199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944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+mj-lt"/>
              </a:rPr>
              <a:t>Contributed Revenue:  FY14 – FY17 Budget</a:t>
            </a:r>
            <a:endParaRPr lang="en-US" sz="36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5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3457" y="5460521"/>
            <a:ext cx="1788543" cy="1397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89332883"/>
              </p:ext>
            </p:extLst>
          </p:nvPr>
        </p:nvGraphicFramePr>
        <p:xfrm>
          <a:off x="0" y="397165"/>
          <a:ext cx="12192000" cy="646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44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+mj-lt"/>
              </a:rPr>
              <a:t>Fundraising to Date vs. 2016</a:t>
            </a:r>
            <a:endParaRPr lang="en-US" sz="36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4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00426" y="5671226"/>
            <a:ext cx="1417683" cy="1105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713" y="311353"/>
            <a:ext cx="944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+mj-lt"/>
              </a:rPr>
              <a:t>Total Operating Expenses:  FY14 – FY17 Budget</a:t>
            </a:r>
            <a:endParaRPr lang="en-US" sz="3600" b="1" u="sng" dirty="0"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18444578"/>
              </p:ext>
            </p:extLst>
          </p:nvPr>
        </p:nvGraphicFramePr>
        <p:xfrm>
          <a:off x="230344" y="1249447"/>
          <a:ext cx="11719677" cy="519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8087" y="6366349"/>
            <a:ext cx="2743200" cy="365125"/>
          </a:xfrm>
        </p:spPr>
        <p:txBody>
          <a:bodyPr/>
          <a:lstStyle/>
          <a:p>
            <a:pPr algn="l"/>
            <a:fld id="{CE4E1626-4BE9-4BF4-91B9-734229ED9ABC}" type="slidenum">
              <a:rPr lang="en-US" sz="1400" smtClean="0">
                <a:solidFill>
                  <a:srgbClr val="C92C5F"/>
                </a:solidFill>
              </a:rPr>
              <a:pPr algn="l"/>
              <a:t>12</a:t>
            </a:fld>
            <a:endParaRPr lang="en-US" sz="1400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00426" y="5671226"/>
            <a:ext cx="1417683" cy="1105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713" y="311353"/>
            <a:ext cx="944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+mj-lt"/>
              </a:rPr>
              <a:t>Total Operating Deficit:  FY14 – FY17 Budget</a:t>
            </a:r>
            <a:endParaRPr lang="en-US" sz="3600" b="1" u="sng" dirty="0"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70628179"/>
              </p:ext>
            </p:extLst>
          </p:nvPr>
        </p:nvGraphicFramePr>
        <p:xfrm>
          <a:off x="202635" y="1298084"/>
          <a:ext cx="11719677" cy="510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3" y="6376074"/>
            <a:ext cx="2743200" cy="365125"/>
          </a:xfrm>
        </p:spPr>
        <p:txBody>
          <a:bodyPr/>
          <a:lstStyle/>
          <a:p>
            <a:pPr algn="l"/>
            <a:fld id="{CE4E1626-4BE9-4BF4-91B9-734229ED9ABC}" type="slidenum">
              <a:rPr lang="en-US" sz="1400" smtClean="0">
                <a:solidFill>
                  <a:srgbClr val="C92C5F"/>
                </a:solidFill>
              </a:rPr>
              <a:pPr algn="l"/>
              <a:t>13</a:t>
            </a:fld>
            <a:endParaRPr lang="en-US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Major Strategy Initiatives</a:t>
            </a:r>
            <a:endParaRPr lang="en-US" b="1" u="sng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8538345" y="3428321"/>
            <a:ext cx="3638190" cy="414671"/>
          </a:xfrm>
          <a:prstGeom prst="triangle">
            <a:avLst/>
          </a:prstGeom>
          <a:solidFill>
            <a:srgbClr val="F3B775"/>
          </a:solidFill>
          <a:ln>
            <a:solidFill>
              <a:srgbClr val="EE8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58612" y="1821738"/>
            <a:ext cx="7809301" cy="548640"/>
          </a:xfrm>
          <a:prstGeom prst="rect">
            <a:avLst/>
          </a:prstGeom>
          <a:solidFill>
            <a:srgbClr val="E45B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Stabilize &amp; Grow the HSO’s </a:t>
            </a:r>
            <a:r>
              <a:rPr lang="en-US" sz="2800" dirty="0" smtClean="0"/>
              <a:t>Model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58613" y="2591537"/>
            <a:ext cx="7809301" cy="548640"/>
          </a:xfrm>
          <a:prstGeom prst="rect">
            <a:avLst/>
          </a:prstGeom>
          <a:solidFill>
            <a:srgbClr val="E45B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Stabilize &amp; Expand Core and Penetrate New Audience Segments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58614" y="3361336"/>
            <a:ext cx="7809301" cy="548640"/>
          </a:xfrm>
          <a:prstGeom prst="rect">
            <a:avLst/>
          </a:prstGeom>
          <a:solidFill>
            <a:srgbClr val="E45B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Maximize the Concert Experience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4229" y="1823240"/>
            <a:ext cx="534382" cy="548640"/>
          </a:xfrm>
          <a:prstGeom prst="rect">
            <a:avLst/>
          </a:prstGeom>
          <a:solidFill>
            <a:srgbClr val="C92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724229" y="2587358"/>
            <a:ext cx="534382" cy="548640"/>
          </a:xfrm>
          <a:prstGeom prst="rect">
            <a:avLst/>
          </a:prstGeom>
          <a:solidFill>
            <a:srgbClr val="C92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724229" y="3361336"/>
            <a:ext cx="534382" cy="548640"/>
          </a:xfrm>
          <a:prstGeom prst="rect">
            <a:avLst/>
          </a:prstGeom>
          <a:solidFill>
            <a:srgbClr val="C92C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3.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24233" y="4100845"/>
            <a:ext cx="8343684" cy="548640"/>
            <a:chOff x="1012594" y="3580354"/>
            <a:chExt cx="8343684" cy="548640"/>
          </a:xfrm>
          <a:solidFill>
            <a:srgbClr val="E45B66"/>
          </a:solidFill>
        </p:grpSpPr>
        <p:sp>
          <p:nvSpPr>
            <p:cNvPr id="13" name="Rectangle 12"/>
            <p:cNvSpPr/>
            <p:nvPr/>
          </p:nvSpPr>
          <p:spPr>
            <a:xfrm>
              <a:off x="1546977" y="3580354"/>
              <a:ext cx="7809301" cy="54864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/>
                <a:t>Serve Our Community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2594" y="3580354"/>
              <a:ext cx="534382" cy="548640"/>
            </a:xfrm>
            <a:prstGeom prst="rect">
              <a:avLst/>
            </a:prstGeom>
            <a:solidFill>
              <a:srgbClr val="C92C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4.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24233" y="4862590"/>
            <a:ext cx="8343683" cy="548640"/>
            <a:chOff x="1012594" y="4349001"/>
            <a:chExt cx="8343683" cy="548640"/>
          </a:xfrm>
          <a:solidFill>
            <a:srgbClr val="E45B66"/>
          </a:solidFill>
        </p:grpSpPr>
        <p:sp>
          <p:nvSpPr>
            <p:cNvPr id="16" name="Rectangle 15"/>
            <p:cNvSpPr/>
            <p:nvPr/>
          </p:nvSpPr>
          <p:spPr>
            <a:xfrm>
              <a:off x="1546976" y="4349001"/>
              <a:ext cx="7809301" cy="54864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/>
                <a:t>Foster a Collaborative </a:t>
              </a:r>
              <a:r>
                <a:rPr lang="en-US" sz="2800" dirty="0"/>
                <a:t>C</a:t>
              </a:r>
              <a:r>
                <a:rPr lang="en-US" sz="2800" dirty="0" smtClean="0"/>
                <a:t>ulture</a:t>
              </a:r>
              <a:endParaRPr lang="en-US" sz="2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2594" y="4349001"/>
              <a:ext cx="534382" cy="548640"/>
            </a:xfrm>
            <a:prstGeom prst="rect">
              <a:avLst/>
            </a:prstGeom>
            <a:solidFill>
              <a:srgbClr val="C92C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5.</a:t>
              </a:r>
              <a:endParaRPr lang="en-US" sz="2800" dirty="0"/>
            </a:p>
          </p:txBody>
        </p:sp>
      </p:grpSp>
      <p:sp>
        <p:nvSpPr>
          <p:cNvPr id="18" name="Isosceles Triangle 17"/>
          <p:cNvSpPr/>
          <p:nvPr/>
        </p:nvSpPr>
        <p:spPr>
          <a:xfrm rot="16200000" flipV="1">
            <a:off x="-362057" y="3430954"/>
            <a:ext cx="3638190" cy="414671"/>
          </a:xfrm>
          <a:prstGeom prst="triangle">
            <a:avLst/>
          </a:prstGeom>
          <a:solidFill>
            <a:srgbClr val="F3B775"/>
          </a:solidFill>
          <a:ln>
            <a:solidFill>
              <a:srgbClr val="EE8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975" y="2881601"/>
            <a:ext cx="11348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C2463"/>
                </a:solidFill>
              </a:rPr>
              <a:t>Patron Centric Model</a:t>
            </a:r>
            <a:endParaRPr lang="en-US" sz="2400" b="1" dirty="0">
              <a:solidFill>
                <a:srgbClr val="EC2463"/>
              </a:solidFill>
            </a:endParaRPr>
          </a:p>
          <a:p>
            <a:endParaRPr lang="en-US" sz="2000" dirty="0">
              <a:solidFill>
                <a:srgbClr val="EC246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00657" y="2994745"/>
            <a:ext cx="1691343" cy="1281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EC2463"/>
                </a:solidFill>
              </a:rPr>
              <a:t>Strengthen</a:t>
            </a:r>
          </a:p>
          <a:p>
            <a:pPr algn="ctr"/>
            <a:r>
              <a:rPr lang="en-US" sz="2400" b="1" dirty="0" smtClean="0">
                <a:solidFill>
                  <a:srgbClr val="EC2463"/>
                </a:solidFill>
              </a:rPr>
              <a:t>HSO Brand</a:t>
            </a:r>
            <a:endParaRPr lang="en-US" sz="2400" b="1" dirty="0">
              <a:solidFill>
                <a:srgbClr val="EC2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Key To Progress Indicators</a:t>
            </a:r>
            <a:endParaRPr lang="en-US" b="1" u="sng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35479"/>
              </p:ext>
            </p:extLst>
          </p:nvPr>
        </p:nvGraphicFramePr>
        <p:xfrm>
          <a:off x="2132389" y="1856723"/>
          <a:ext cx="8128000" cy="343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645"/>
                <a:gridCol w="7058355"/>
              </a:tblGrid>
              <a:tr h="8439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 Schedule</a:t>
                      </a:r>
                      <a:endParaRPr lang="en-US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3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Progressing But With Some Challenges</a:t>
                      </a:r>
                      <a:endParaRPr lang="en-US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3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Behind Schedule</a:t>
                      </a:r>
                      <a:endParaRPr lang="en-US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3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Not Yet Commenced</a:t>
                      </a:r>
                      <a:endParaRPr lang="en-US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Oval 10"/>
          <p:cNvSpPr>
            <a:spLocks noChangeAspect="1"/>
          </p:cNvSpPr>
          <p:nvPr/>
        </p:nvSpPr>
        <p:spPr>
          <a:xfrm>
            <a:off x="2335116" y="2005577"/>
            <a:ext cx="548640" cy="5486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335116" y="2869925"/>
            <a:ext cx="548640" cy="54864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5116" y="3734273"/>
            <a:ext cx="548640" cy="54864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335116" y="4598620"/>
            <a:ext cx="548640" cy="54864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1. Stabilize and Grow the HSO’s Model</a:t>
            </a:r>
            <a:endParaRPr lang="en-US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35490"/>
              </p:ext>
            </p:extLst>
          </p:nvPr>
        </p:nvGraphicFramePr>
        <p:xfrm>
          <a:off x="196175" y="1515590"/>
          <a:ext cx="10737714" cy="4262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04641"/>
                <a:gridCol w="7333073"/>
              </a:tblGrid>
              <a:tr h="213132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Policy &amp; Procedure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2A87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/>
                        <a:t>Balanced </a:t>
                      </a:r>
                      <a:r>
                        <a:rPr lang="en-US" sz="2400" b="0" baseline="0" dirty="0" smtClean="0"/>
                        <a:t>budgeting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Zero-based budgeting 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Enhancing communication and transparency enabling BoD to focus on strategy vs. tactics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132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Financial Performance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676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Staff, Board and volunteer personnel</a:t>
                      </a:r>
                    </a:p>
                    <a:p>
                      <a:pPr marL="457200" indent="-457200" algn="l" defTabSz="914400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Campaign goals, strategy and tactics</a:t>
                      </a:r>
                    </a:p>
                    <a:p>
                      <a:pPr marL="457200" indent="-457200" algn="l" defTabSz="914400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Segmentation and overlap of funding sources, donors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Supporting events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1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943617" y="5729591"/>
            <a:ext cx="1157592" cy="1060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43479"/>
              </p:ext>
            </p:extLst>
          </p:nvPr>
        </p:nvGraphicFramePr>
        <p:xfrm>
          <a:off x="196175" y="1515589"/>
          <a:ext cx="11795760" cy="51367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698480"/>
                <a:gridCol w="1097280"/>
              </a:tblGrid>
              <a:tr h="473271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Create achievable,</a:t>
                      </a:r>
                      <a:r>
                        <a:rPr lang="en-US" sz="2200" b="1" baseline="0" dirty="0" smtClean="0"/>
                        <a:t> balanced FY17 organization budget</a:t>
                      </a:r>
                      <a:endParaRPr lang="en-US" sz="22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 zero</a:t>
                      </a: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program </a:t>
                      </a:r>
                      <a:r>
                        <a:rPr lang="en-US" sz="22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organization development</a:t>
                      </a:r>
                      <a:endParaRPr lang="en-US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Negotiate collective bargaining agreements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Negotiate vendor agreements in support of organizational development &amp; fiscal responsibility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Share</a:t>
                      </a:r>
                      <a:r>
                        <a:rPr lang="en-US" sz="2200" b="1" baseline="0" dirty="0" smtClean="0"/>
                        <a:t> financial performance </a:t>
                      </a:r>
                      <a:r>
                        <a:rPr lang="en-US" sz="2200" b="1" i="0" u="none" baseline="0" dirty="0" smtClean="0"/>
                        <a:t>and</a:t>
                      </a:r>
                      <a:r>
                        <a:rPr lang="en-US" sz="2200" b="1" baseline="0" dirty="0" smtClean="0"/>
                        <a:t> strategic framework implementation with appropriate stakeholders (Staff, musicians, Board, donors, etc.)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Create Board meeting agendas </a:t>
                      </a:r>
                      <a:r>
                        <a:rPr lang="en-US" sz="2200" b="1" i="0" u="none" baseline="0" dirty="0" smtClean="0"/>
                        <a:t>and</a:t>
                      </a:r>
                      <a:r>
                        <a:rPr lang="en-US" sz="2200" b="1" baseline="0" dirty="0" smtClean="0"/>
                        <a:t> communication that focuses on high level strategic considerations versus tactics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1. Stabilize and Grow the HSO’s </a:t>
            </a:r>
            <a:r>
              <a:rPr lang="en-US" sz="4000" b="1" u="sng" dirty="0" smtClean="0"/>
              <a:t>Model: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75" y="1192424"/>
            <a:ext cx="3939702" cy="646331"/>
          </a:xfrm>
          <a:prstGeom prst="rect">
            <a:avLst/>
          </a:prstGeom>
          <a:solidFill>
            <a:srgbClr val="6D2A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Policy &amp; Procedure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27594" y="2255200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3165" y="5374964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327594" y="3063515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327594" y="3811462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319341" y="4589593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327594" y="6115602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6175" y="6511180"/>
            <a:ext cx="2743200" cy="365125"/>
          </a:xfrm>
          <a:prstGeom prst="rect">
            <a:avLst/>
          </a:prstGeom>
        </p:spPr>
        <p:txBody>
          <a:bodyPr/>
          <a:lstStyle/>
          <a:p>
            <a:fld id="{864967CC-7204-4A92-93BB-31995D2E9BC1}" type="slidenum">
              <a:rPr lang="en-US" sz="1400" smtClean="0">
                <a:solidFill>
                  <a:srgbClr val="C92C5F"/>
                </a:solidFill>
              </a:rPr>
              <a:t>17</a:t>
            </a:fld>
            <a:endParaRPr lang="en-US" sz="1400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1775" y="5642043"/>
            <a:ext cx="1480225" cy="1147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1. Stabilize and Grow the HSO’s </a:t>
            </a:r>
            <a:r>
              <a:rPr lang="en-US" sz="4000" b="1" u="sng" dirty="0" smtClean="0"/>
              <a:t>Model: 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63646"/>
              </p:ext>
            </p:extLst>
          </p:nvPr>
        </p:nvGraphicFramePr>
        <p:xfrm>
          <a:off x="196174" y="1515589"/>
          <a:ext cx="11817485" cy="53236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718184"/>
                <a:gridCol w="1099301"/>
              </a:tblGrid>
              <a:tr h="464534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789024">
                <a:tc rowSpan="2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200" b="1" dirty="0" smtClean="0"/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Prioritize and aggressively recruit the appropriate personnel to facilitate organizational</a:t>
                      </a:r>
                      <a:r>
                        <a:rPr lang="en-US" sz="2200" b="1" baseline="0" dirty="0" smtClean="0"/>
                        <a:t> development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800" b="1" baseline="0" dirty="0" smtClean="0"/>
                    </a:p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Facilitate Governance</a:t>
                      </a:r>
                      <a:r>
                        <a:rPr lang="en-US" sz="1800" baseline="0" dirty="0" smtClean="0"/>
                        <a:t> Committee execution of board personnel analysis and recruitment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8801">
                <a:tc vMerge="1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8801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comprehensive Director orientation program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8801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Develop</a:t>
                      </a:r>
                      <a:r>
                        <a:rPr lang="en-US" sz="1800" baseline="0" dirty="0" smtClean="0"/>
                        <a:t> Board and Committee Vice Chairs, fully evaluate term limits, explore secondary Board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0982">
                <a:tc gridSpan="2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200" b="1" dirty="0" smtClean="0"/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Design and execute major fundraising campaigns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8801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Expand base</a:t>
                      </a:r>
                      <a:r>
                        <a:rPr lang="en-US" sz="1800" baseline="0" dirty="0" smtClean="0"/>
                        <a:t> of corporate, foundation, and government funders through personal contacts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1313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Facilitate Governance</a:t>
                      </a:r>
                      <a:r>
                        <a:rPr lang="en-US" sz="1800" baseline="0" dirty="0" smtClean="0"/>
                        <a:t> Committee execution of board personnel analysis and recruitment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5884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 network of external commercial production partners to develop a portfolio of revenue producing</a:t>
                      </a:r>
                    </a:p>
                    <a:p>
                      <a:pPr marL="3657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projects (i.e., Touring productions, licensing fees, electronic distribution)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174" y="1192424"/>
            <a:ext cx="5290226" cy="646331"/>
          </a:xfrm>
          <a:prstGeom prst="rect">
            <a:avLst/>
          </a:prstGeom>
          <a:solidFill>
            <a:srgbClr val="F167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Financial Performance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1 of 2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285264" y="3129185"/>
            <a:ext cx="274320" cy="27432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85264" y="3995216"/>
            <a:ext cx="274320" cy="27432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85264" y="5204312"/>
            <a:ext cx="274320" cy="27432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285264" y="5647379"/>
            <a:ext cx="274320" cy="27432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285264" y="3546382"/>
            <a:ext cx="274320" cy="27432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285264" y="6171908"/>
            <a:ext cx="274320" cy="2743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087" y="6424781"/>
            <a:ext cx="2743200" cy="365125"/>
          </a:xfrm>
          <a:prstGeom prst="rect">
            <a:avLst/>
          </a:prstGeom>
        </p:spPr>
        <p:txBody>
          <a:bodyPr/>
          <a:lstStyle/>
          <a:p>
            <a:fld id="{864967CC-7204-4A92-93BB-31995D2E9BC1}" type="slidenum">
              <a:rPr lang="en-US" sz="1400" smtClean="0">
                <a:solidFill>
                  <a:srgbClr val="C92C5F"/>
                </a:solidFill>
              </a:rPr>
              <a:t>18</a:t>
            </a:fld>
            <a:endParaRPr lang="en-US" sz="1400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1775" y="5642043"/>
            <a:ext cx="1480225" cy="1147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70448"/>
              </p:ext>
            </p:extLst>
          </p:nvPr>
        </p:nvGraphicFramePr>
        <p:xfrm>
          <a:off x="196174" y="1515589"/>
          <a:ext cx="11795760" cy="514187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698480"/>
                <a:gridCol w="1097280"/>
              </a:tblGrid>
              <a:tr h="406463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43773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Design and implement</a:t>
                      </a:r>
                      <a:r>
                        <a:rPr lang="en-US" sz="2200" b="1" baseline="0" dirty="0" smtClean="0"/>
                        <a:t> capital campaign</a:t>
                      </a:r>
                      <a:endParaRPr lang="en-US" sz="22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Clearly</a:t>
                      </a:r>
                      <a:r>
                        <a:rPr lang="en-US" sz="1800" baseline="0" dirty="0" smtClean="0"/>
                        <a:t> articulate purpose of campaign, associated funds and goals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Establish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Initial Goal: ($TBD) in commitments by end of 75th Anniversary (FY 2019)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comprehensive gift acceptance policy, including planned giving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Identify and recruit</a:t>
                      </a:r>
                      <a:r>
                        <a:rPr lang="en-US" sz="1800" baseline="0" dirty="0" smtClean="0"/>
                        <a:t> leadership committee and chairperson, staff leadership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65151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Analyze donor base to develop tiered prospect list &amp; develop comprehensive data-driven plan (individuals, corporations, foundations, internal constituencies)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Develop</a:t>
                      </a:r>
                      <a:r>
                        <a:rPr lang="en-US" sz="1800" baseline="0" dirty="0" smtClean="0"/>
                        <a:t> donor recognition plan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Develop marketing</a:t>
                      </a:r>
                      <a:r>
                        <a:rPr lang="en-US" sz="1800" baseline="0" dirty="0" smtClean="0"/>
                        <a:t> strategy and collateral materials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Identify potential economic stresses and develop</a:t>
                      </a:r>
                      <a:r>
                        <a:rPr lang="en-US" sz="1800" baseline="0" dirty="0" smtClean="0"/>
                        <a:t> mitigation strategies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65151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Launch quiet phase</a:t>
                      </a:r>
                      <a:r>
                        <a:rPr lang="en-US" sz="1800" baseline="0" dirty="0" smtClean="0"/>
                        <a:t> of campaign and establish timeline for launch of public phase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1. Stabilize and Grow the HSO’s </a:t>
            </a:r>
            <a:r>
              <a:rPr lang="en-US" sz="4000" b="1" u="sng" dirty="0" smtClean="0"/>
              <a:t>Model: 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74" y="1192424"/>
            <a:ext cx="5753865" cy="646331"/>
          </a:xfrm>
          <a:prstGeom prst="rect">
            <a:avLst/>
          </a:prstGeom>
          <a:solidFill>
            <a:srgbClr val="F167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Financial Performance </a:t>
            </a:r>
            <a:r>
              <a:rPr lang="en-US" sz="2400" dirty="0" smtClean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314727" y="2455317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314727" y="3370887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314727" y="2904523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314727" y="4943133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314727" y="5887614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314727" y="6332074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314727" y="3843227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314727" y="4448879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314727" y="5389637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353" y="6433876"/>
            <a:ext cx="2743200" cy="365125"/>
          </a:xfrm>
          <a:prstGeom prst="rect">
            <a:avLst/>
          </a:prstGeom>
        </p:spPr>
        <p:txBody>
          <a:bodyPr/>
          <a:lstStyle/>
          <a:p>
            <a:fld id="{864967CC-7204-4A92-93BB-31995D2E9BC1}" type="slidenum">
              <a:rPr lang="en-US" sz="1400" smtClean="0">
                <a:solidFill>
                  <a:srgbClr val="C92C5F"/>
                </a:solidFill>
              </a:rPr>
              <a:t>19</a:t>
            </a:fld>
            <a:endParaRPr lang="en-US" sz="1600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4050" y="531716"/>
            <a:ext cx="10882682" cy="1754327"/>
            <a:chOff x="946152" y="1951954"/>
            <a:chExt cx="10882682" cy="1754327"/>
          </a:xfrm>
        </p:grpSpPr>
        <p:sp>
          <p:nvSpPr>
            <p:cNvPr id="3" name="TextBox 2"/>
            <p:cNvSpPr txBox="1"/>
            <p:nvPr/>
          </p:nvSpPr>
          <p:spPr>
            <a:xfrm>
              <a:off x="946152" y="1951954"/>
              <a:ext cx="3888495" cy="1754326"/>
            </a:xfrm>
            <a:prstGeom prst="rect">
              <a:avLst/>
            </a:prstGeom>
            <a:solidFill>
              <a:srgbClr val="E45B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</a:rPr>
                <a:t>Mission Statement</a:t>
              </a:r>
              <a:endParaRPr lang="en-US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34647" y="2167398"/>
              <a:ext cx="6858000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To enrich lives and community through great music</a:t>
              </a:r>
              <a:r>
                <a:rPr lang="en-US" sz="4000" dirty="0" smtClean="0"/>
                <a:t>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46152" y="1951955"/>
              <a:ext cx="10882682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1"/>
          <a:stretch/>
        </p:blipFill>
        <p:spPr>
          <a:xfrm>
            <a:off x="2068124" y="2393577"/>
            <a:ext cx="8074533" cy="42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4" y="190027"/>
            <a:ext cx="11995825" cy="1325563"/>
          </a:xfrm>
        </p:spPr>
        <p:txBody>
          <a:bodyPr/>
          <a:lstStyle/>
          <a:p>
            <a:r>
              <a:rPr lang="en-US" b="1" u="sng" dirty="0" smtClean="0"/>
              <a:t>2. Stabilize &amp; Expand Core and Penetrate New Audience Segments</a:t>
            </a:r>
            <a:endParaRPr 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862166"/>
              </p:ext>
            </p:extLst>
          </p:nvPr>
        </p:nvGraphicFramePr>
        <p:xfrm>
          <a:off x="196175" y="1515590"/>
          <a:ext cx="10698804" cy="4846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92304"/>
                <a:gridCol w="7306500"/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Marketing Fundamentals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/>
                        <a:t>Audience</a:t>
                      </a:r>
                      <a:r>
                        <a:rPr lang="en-US" sz="2400" b="0" baseline="0" dirty="0" smtClean="0"/>
                        <a:t> retention &amp; lapsed customers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Concert &amp; event campaigns</a:t>
                      </a:r>
                    </a:p>
                    <a:p>
                      <a:pPr marL="457200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Promoting frequency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Pricing and packaging</a:t>
                      </a:r>
                      <a:endParaRPr lang="en-US" sz="2400" b="0" dirty="0" smtClean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Engagement &amp; Brand Identity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we communicate with our patrons</a:t>
                      </a:r>
                    </a:p>
                    <a:p>
                      <a:pPr marL="457200" indent="-457200" algn="l" defTabSz="914400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HSO website, social media, publications, surveys, print media</a:t>
                      </a:r>
                    </a:p>
                    <a:p>
                      <a:pPr marL="457200" indent="-457200" algn="l" defTabSz="914400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Mission statement &amp; vision, brand house, physical attributes (logos, fonts, colors, styles, etc.)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Institutional messaging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9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943617" y="5729591"/>
            <a:ext cx="1157592" cy="1060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11659"/>
              </p:ext>
            </p:extLst>
          </p:nvPr>
        </p:nvGraphicFramePr>
        <p:xfrm>
          <a:off x="196173" y="1561256"/>
          <a:ext cx="11795760" cy="4175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698480"/>
                <a:gridCol w="1097280"/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1263062">
                <a:tc gridSpan="2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200" b="1" dirty="0" smtClean="0"/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More fully understand HSO customer buying patterns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Review existing HSO customer data to identify</a:t>
                      </a:r>
                      <a:r>
                        <a:rPr lang="en-US" sz="1800" baseline="0" dirty="0" smtClean="0"/>
                        <a:t> buying patterns across concert series &amp; identify lapsed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      customers over a three year period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296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comprehensive</a:t>
                      </a: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customer experience program to promote frequency</a:t>
                      </a:r>
                      <a:endParaRPr lang="en-US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296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Leverage</a:t>
                      </a:r>
                      <a:r>
                        <a:rPr lang="en-US" sz="2200" b="1" baseline="0" dirty="0" smtClean="0"/>
                        <a:t> existing outreach communications to capture greater mindshare and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drive revenue (i.e., </a:t>
                      </a:r>
                      <a:r>
                        <a:rPr lang="en-US" sz="2200" b="1" baseline="0" dirty="0" err="1" smtClean="0"/>
                        <a:t>Symphon-eNews</a:t>
                      </a:r>
                      <a:r>
                        <a:rPr lang="en-US" sz="2200" b="1" baseline="0" dirty="0" smtClean="0"/>
                        <a:t>, Prelude and Quarter Notes publications)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296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Establish unique campaigns for targeted new audiences based on concert series,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musical and non-musical affinities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2. Stabilize &amp; Expand Core and Penetrate New: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74" y="1192424"/>
            <a:ext cx="4971049" cy="646331"/>
          </a:xfrm>
          <a:prstGeom prst="rect">
            <a:avLst/>
          </a:prstGeom>
          <a:solidFill>
            <a:srgbClr val="EC24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Marketing Fundamentals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248093" y="5131773"/>
            <a:ext cx="274320" cy="27432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243229" y="2678612"/>
            <a:ext cx="274320" cy="27432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248093" y="3488187"/>
            <a:ext cx="274320" cy="27432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43229" y="4322198"/>
            <a:ext cx="274320" cy="2743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13204"/>
              </p:ext>
            </p:extLst>
          </p:nvPr>
        </p:nvGraphicFramePr>
        <p:xfrm>
          <a:off x="196174" y="1515589"/>
          <a:ext cx="11795760" cy="45325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698480"/>
                <a:gridCol w="1097280"/>
              </a:tblGrid>
              <a:tr h="589236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634562">
                <a:tc gridSpan="2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Refine and amplify HSO’s brand to reflect diversity of programming &amp; community</a:t>
                      </a:r>
                      <a:r>
                        <a:rPr lang="en-US" sz="2200" b="1" baseline="0" dirty="0" smtClean="0"/>
                        <a:t> reach</a:t>
                      </a:r>
                      <a:endParaRPr lang="en-US" sz="2200" b="1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391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Establish</a:t>
                      </a:r>
                      <a:r>
                        <a:rPr lang="en-US" sz="1800" baseline="0" dirty="0" smtClean="0"/>
                        <a:t> Bushnell/HSO marketing committee, sub-committees and provide a clear charge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391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institutional messaging,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brand house and personality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3910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Develop</a:t>
                      </a:r>
                      <a:r>
                        <a:rPr lang="en-US" sz="1800" baseline="0" dirty="0" smtClean="0"/>
                        <a:t> communication plan for brand house &amp; integrate with concert and event marketing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3910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Develop crisis communications program, key</a:t>
                      </a:r>
                      <a:r>
                        <a:rPr lang="en-US" sz="1800" baseline="0" dirty="0" smtClean="0"/>
                        <a:t> messages and recovery mechanisms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33147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 an</a:t>
                      </a: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assessment of HSO’s digital capacity (website, social media,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 marketing, analytics, staff and external resources) and identify deficiencies</a:t>
                      </a:r>
                      <a:endParaRPr lang="en-US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43617" y="5729591"/>
            <a:ext cx="1157592" cy="1060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2. Stabilize &amp; Expand Core and Penetrate New: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74" y="1192424"/>
            <a:ext cx="598089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Engagement &amp; Brand Identity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301595" y="2867049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301595" y="3464534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301595" y="397256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301595" y="4494826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301595" y="5293689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4" y="190027"/>
            <a:ext cx="11995825" cy="1325563"/>
          </a:xfrm>
        </p:spPr>
        <p:txBody>
          <a:bodyPr/>
          <a:lstStyle/>
          <a:p>
            <a:r>
              <a:rPr lang="en-US" b="1" u="sng" dirty="0" smtClean="0"/>
              <a:t>3. Maximize the Concert Experience</a:t>
            </a:r>
            <a:endParaRPr lang="en-US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70122"/>
              </p:ext>
            </p:extLst>
          </p:nvPr>
        </p:nvGraphicFramePr>
        <p:xfrm>
          <a:off x="371273" y="1515590"/>
          <a:ext cx="10591799" cy="4632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58375"/>
                <a:gridCol w="7233424"/>
              </a:tblGrid>
              <a:tr h="1609469">
                <a:tc>
                  <a:txBody>
                    <a:bodyPr/>
                    <a:lstStyle/>
                    <a:p>
                      <a:pPr algn="ctr"/>
                      <a:endParaRPr lang="en-US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Patron Engagement</a:t>
                      </a:r>
                    </a:p>
                    <a:p>
                      <a:pPr algn="ctr"/>
                      <a:endParaRPr lang="en-US" sz="20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3200" b="1" kern="12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C7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/>
                        <a:t>From purchasing ticket to being seated to after the concert experience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Performance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2D8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Programming; what we are playing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 artists and conductors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Concert experience; how we present the music and the orchestra 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Execution; perceived quality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1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943617" y="5729591"/>
            <a:ext cx="1157592" cy="1060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55522"/>
              </p:ext>
            </p:extLst>
          </p:nvPr>
        </p:nvGraphicFramePr>
        <p:xfrm>
          <a:off x="196173" y="1515589"/>
          <a:ext cx="11795760" cy="4876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698480"/>
                <a:gridCol w="1097280"/>
              </a:tblGrid>
              <a:tr h="36576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365760">
                <a:tc gridSpan="2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More fully understand HSO market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Review existing HSO research including the Corbin study, develop key findings and actions</a:t>
                      </a:r>
                    </a:p>
                    <a:p>
                      <a:pPr marL="3657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   to improve programming, service &amp; customer experience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Seek regular feedback from patrons across all concert series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Develop customer service map to identify all points of contact and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identify improvements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Identify additional research needed &amp; assess potential sources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additional customer feedback mechanisms as needed for new programming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Pilot and evaluate “Hall Hosts” program to provide added HSO branding and</a:t>
                      </a:r>
                      <a:endParaRPr lang="en-US" sz="2200" b="1" baseline="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communication with concert audiences at The Bushnell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3</a:t>
            </a:r>
            <a:r>
              <a:rPr lang="en-US" sz="4000" b="1" u="sng" dirty="0" smtClean="0"/>
              <a:t>. Maximize the Concert Experience: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74" y="1192424"/>
            <a:ext cx="4971049" cy="646331"/>
          </a:xfrm>
          <a:prstGeom prst="rect">
            <a:avLst/>
          </a:prstGeom>
          <a:solidFill>
            <a:srgbClr val="F9BC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Patron Engagement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291868" y="3179601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291868" y="2526255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96732" y="5842469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291868" y="3853603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291868" y="446657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291868" y="5119841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943617" y="5729591"/>
            <a:ext cx="1157592" cy="1060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47752"/>
              </p:ext>
            </p:extLst>
          </p:nvPr>
        </p:nvGraphicFramePr>
        <p:xfrm>
          <a:off x="196174" y="1515589"/>
          <a:ext cx="11795760" cy="5303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698480"/>
                <a:gridCol w="1097280"/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Establish programming workgroup to develop multi-season concert plans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Inventory and prioritize options for improvements to each series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audience and market research to inform programming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Align season concert announcements with marketing opportunities and financial requirements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Develop new programming for new audiences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target audience(s)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Design portfolio of new programming to serve targeted audience(s)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65151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Define clear goals and evaluation methods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 digital media production capabilities to impact programming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strategic partnerships (e.g., Bushnell, CPTV, UCONN, etc.) to facilitate scalable,</a:t>
                      </a:r>
                    </a:p>
                    <a:p>
                      <a:pPr marL="3657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 effective integration of multimedia platforms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3882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Innovate</a:t>
                      </a: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selected programs to significantly “contemporize” concert experience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relevant artistic partners with whom to collaborate; bring pilot project(s) to fruition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5151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3</a:t>
            </a:r>
            <a:r>
              <a:rPr lang="en-US" sz="4000" b="1" u="sng" dirty="0" smtClean="0"/>
              <a:t>. Maximize the Concert Experience: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74" y="1192424"/>
            <a:ext cx="4971049" cy="646331"/>
          </a:xfrm>
          <a:prstGeom prst="rect">
            <a:avLst/>
          </a:prstGeom>
          <a:solidFill>
            <a:srgbClr val="4C2D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Performance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245479" y="4647614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45479" y="2749125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248093" y="2377164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245479" y="3131225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245479" y="3845234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245479" y="6259619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245479" y="4260953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245479" y="535763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6173" y="6453984"/>
            <a:ext cx="2743200" cy="365125"/>
          </a:xfrm>
          <a:prstGeom prst="rect">
            <a:avLst/>
          </a:prstGeom>
        </p:spPr>
        <p:txBody>
          <a:bodyPr/>
          <a:lstStyle/>
          <a:p>
            <a:fld id="{864967CC-7204-4A92-93BB-31995D2E9BC1}" type="slidenum">
              <a:rPr lang="en-US" sz="1400" smtClean="0">
                <a:solidFill>
                  <a:srgbClr val="C92C5F"/>
                </a:solidFill>
              </a:rPr>
              <a:t>25</a:t>
            </a:fld>
            <a:endParaRPr lang="en-US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4" y="190027"/>
            <a:ext cx="11995825" cy="1325563"/>
          </a:xfrm>
        </p:spPr>
        <p:txBody>
          <a:bodyPr/>
          <a:lstStyle/>
          <a:p>
            <a:r>
              <a:rPr lang="en-US" b="1" u="sng" dirty="0"/>
              <a:t>4</a:t>
            </a:r>
            <a:r>
              <a:rPr lang="en-US" b="1" u="sng" dirty="0" smtClean="0"/>
              <a:t>. Serve Our Community</a:t>
            </a:r>
            <a:endParaRPr 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24455"/>
              </p:ext>
            </p:extLst>
          </p:nvPr>
        </p:nvGraphicFramePr>
        <p:xfrm>
          <a:off x="378304" y="1515589"/>
          <a:ext cx="10594496" cy="46712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59230"/>
                <a:gridCol w="7235266"/>
              </a:tblGrid>
              <a:tr h="1921687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Programming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2E9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1" dirty="0" smtClean="0">
                          <a:latin typeface="+mn-lt"/>
                        </a:rPr>
                        <a:t>Discovery </a:t>
                      </a:r>
                      <a:r>
                        <a:rPr lang="en-US" sz="2400" b="0" dirty="0" smtClean="0">
                          <a:latin typeface="+mn-lt"/>
                        </a:rPr>
                        <a:t>and </a:t>
                      </a:r>
                      <a:r>
                        <a:rPr lang="en-US" sz="2400" b="0" i="1" dirty="0" smtClean="0">
                          <a:latin typeface="+mn-lt"/>
                        </a:rPr>
                        <a:t>Link Up</a:t>
                      </a:r>
                      <a:r>
                        <a:rPr lang="en-US" sz="2400" b="0" i="1" baseline="0" dirty="0" smtClean="0">
                          <a:latin typeface="+mn-lt"/>
                        </a:rPr>
                        <a:t> </a:t>
                      </a:r>
                      <a:r>
                        <a:rPr lang="en-US" sz="2400" b="0" baseline="0" dirty="0" smtClean="0">
                          <a:latin typeface="+mn-lt"/>
                        </a:rPr>
                        <a:t>concerts, Symphony in the Schools, Musical Dialogues, Musicians Care, Instrument Zoo, Pre-concert lectures, Program Notes, Pre-concert student performances</a:t>
                      </a:r>
                      <a:endParaRPr lang="en-US" sz="2400" b="0" dirty="0" smtClean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9514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Internal Capacity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5B66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Staffing &amp; volunteer support</a:t>
                      </a:r>
                    </a:p>
                    <a:p>
                      <a:pPr marL="457200" indent="-457200" algn="l" defTabSz="914400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Fundraising</a:t>
                      </a:r>
                    </a:p>
                    <a:p>
                      <a:pPr marL="457200" indent="-457200" algn="l" defTabSz="914400" rtl="0" eaLnBrk="1" latinLnBrk="0" hangingPunct="1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Musician professional development &amp; program ownership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Education/Community Engagement committee &amp; support structure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6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943617" y="5729591"/>
            <a:ext cx="1157592" cy="1060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54607"/>
              </p:ext>
            </p:extLst>
          </p:nvPr>
        </p:nvGraphicFramePr>
        <p:xfrm>
          <a:off x="196174" y="1515589"/>
          <a:ext cx="11795760" cy="42283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698480"/>
                <a:gridCol w="1097280"/>
              </a:tblGrid>
              <a:tr h="49455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Courier New" panose="02070309020205020404" pitchFamily="49" charset="0"/>
                        <a:buNone/>
                      </a:pPr>
                      <a:endParaRPr lang="en-US" sz="2200" b="1" dirty="0" smtClean="0"/>
                    </a:p>
                    <a:p>
                      <a:pPr marL="0" indent="0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Deepen relationships</a:t>
                      </a:r>
                      <a:r>
                        <a:rPr lang="en-US" sz="2200" b="1" baseline="0" dirty="0" smtClean="0"/>
                        <a:t> with area educators and funders, and provide unique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2200" b="1" baseline="0" dirty="0" smtClean="0"/>
                        <a:t>music education experiences for 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8001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/>
                        <a:t>Assess</a:t>
                      </a:r>
                      <a:r>
                        <a:rPr lang="en-US" sz="2000" b="0" baseline="0" dirty="0" smtClean="0"/>
                        <a:t> Discovery and Link Up Concerts to capitalize on internal production</a:t>
                      </a: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baseline="0" dirty="0" smtClean="0"/>
                        <a:t>     capability and redesign as needed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8001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baseline="0" dirty="0" smtClean="0"/>
                        <a:t>Redesign and launch “Young Artists Competition” or similar derivative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Inspire new ways of relating to and communicating with the HSO’s expanded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community while diversifying audiences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8001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 and launch overarching community engagement project to unite</a:t>
                      </a:r>
                    </a:p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existing HSO education programming (Music Heritage Project)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4. Serve Our Community: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74" y="1192424"/>
            <a:ext cx="4971049" cy="646331"/>
          </a:xfrm>
          <a:prstGeom prst="rect">
            <a:avLst/>
          </a:prstGeom>
          <a:solidFill>
            <a:srgbClr val="9C2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Programming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298679" y="3355444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304518" y="4867514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298679" y="3943201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77867"/>
              </p:ext>
            </p:extLst>
          </p:nvPr>
        </p:nvGraphicFramePr>
        <p:xfrm>
          <a:off x="196174" y="1515589"/>
          <a:ext cx="11828145" cy="32370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730865"/>
                <a:gridCol w="1097280"/>
              </a:tblGrid>
              <a:tr h="478581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7315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22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Establish musician</a:t>
                      </a:r>
                      <a:r>
                        <a:rPr lang="en-US" sz="2200" b="1" baseline="0" dirty="0" smtClean="0"/>
                        <a:t> feedback mechanisms and provide program development opportunities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/>
                        <a:t>Utilize</a:t>
                      </a:r>
                      <a:r>
                        <a:rPr lang="en-US" sz="2000" b="0" baseline="0" dirty="0" smtClean="0"/>
                        <a:t> input for quality control and program innovation</a:t>
                      </a:r>
                      <a:endParaRPr lang="en-US" sz="1800" b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 gridSpan="2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200" b="1" baseline="0" dirty="0" smtClean="0"/>
                        <a:t>Assess musician professional development and redesign as needed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Establish Education</a:t>
                      </a:r>
                      <a:r>
                        <a:rPr lang="en-US" sz="2200" b="1" baseline="0" dirty="0" smtClean="0"/>
                        <a:t> and Community Engagement Committee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Fulfill with Board, staff, musician and community personnel with subject matter expertise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43617" y="5729591"/>
            <a:ext cx="1157592" cy="1060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4. Serve Our Community: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74" y="1192424"/>
            <a:ext cx="4971049" cy="646331"/>
          </a:xfrm>
          <a:prstGeom prst="rect">
            <a:avLst/>
          </a:prstGeom>
          <a:solidFill>
            <a:srgbClr val="E45B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Internal Capacity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356070" y="4285561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356070" y="3514436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356070" y="2888786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4" y="190027"/>
            <a:ext cx="11995825" cy="1325563"/>
          </a:xfrm>
        </p:spPr>
        <p:txBody>
          <a:bodyPr/>
          <a:lstStyle/>
          <a:p>
            <a:r>
              <a:rPr lang="en-US" b="1" u="sng" dirty="0" smtClean="0"/>
              <a:t>5. Foster a Collaborative Culture</a:t>
            </a:r>
            <a:endParaRPr lang="en-US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11963"/>
              </p:ext>
            </p:extLst>
          </p:nvPr>
        </p:nvGraphicFramePr>
        <p:xfrm>
          <a:off x="196174" y="1515590"/>
          <a:ext cx="10698805" cy="45574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92304"/>
                <a:gridCol w="7306501"/>
              </a:tblGrid>
              <a:tr h="1917274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68D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latin typeface="+mn-lt"/>
                        </a:rPr>
                        <a:t>Transparency, frequency,</a:t>
                      </a:r>
                      <a:r>
                        <a:rPr lang="en-US" sz="2800" b="0" baseline="0" dirty="0" smtClean="0">
                          <a:latin typeface="+mn-lt"/>
                        </a:rPr>
                        <a:t> trust, partnership, risk taking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+mn-lt"/>
                        </a:rPr>
                        <a:t>Belief and excitement in the HSO’s future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40169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 Development</a:t>
                      </a:r>
                      <a:endParaRPr lang="en-US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2463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latin typeface="+mn-lt"/>
                        </a:rPr>
                        <a:t>Optimism for growth</a:t>
                      </a:r>
                      <a:endParaRPr lang="en-US" sz="2800" b="0" dirty="0" smtClean="0">
                        <a:latin typeface="+mn-lt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baseline="0" dirty="0" smtClean="0">
                          <a:latin typeface="+mn-lt"/>
                        </a:rPr>
                        <a:t>Unity, alignment, collaboration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2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5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13" y="311353"/>
            <a:ext cx="1205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+mj-lt"/>
              </a:rPr>
              <a:t>Total Earned Revenue – Ticket Sales, Fees, Other </a:t>
            </a:r>
            <a:r>
              <a:rPr lang="en-US" sz="3200" b="1" u="sng" dirty="0" err="1" smtClean="0">
                <a:latin typeface="+mj-lt"/>
              </a:rPr>
              <a:t>Inc</a:t>
            </a:r>
            <a:r>
              <a:rPr lang="en-US" sz="3200" b="1" u="sng" dirty="0" smtClean="0">
                <a:latin typeface="+mj-lt"/>
              </a:rPr>
              <a:t>:    FY14-FY17 Budget</a:t>
            </a:r>
            <a:endParaRPr lang="en-US" sz="3200" b="1" u="sng" dirty="0"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41341690"/>
              </p:ext>
            </p:extLst>
          </p:nvPr>
        </p:nvGraphicFramePr>
        <p:xfrm>
          <a:off x="232572" y="1414818"/>
          <a:ext cx="11719677" cy="461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00426" y="5671226"/>
            <a:ext cx="1417683" cy="1105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55313" y="6289808"/>
            <a:ext cx="2743200" cy="365125"/>
          </a:xfrm>
        </p:spPr>
        <p:txBody>
          <a:bodyPr/>
          <a:lstStyle/>
          <a:p>
            <a:pPr algn="l"/>
            <a:fld id="{CE4E1626-4BE9-4BF4-91B9-734229ED9ABC}" type="slidenum">
              <a:rPr lang="en-US" sz="1400" smtClean="0">
                <a:solidFill>
                  <a:srgbClr val="C92C5F"/>
                </a:solidFill>
              </a:rPr>
              <a:pPr algn="l"/>
              <a:t>3</a:t>
            </a:fld>
            <a:endParaRPr lang="en-US" sz="1400" dirty="0">
              <a:solidFill>
                <a:srgbClr val="C92C5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7653" y="6031478"/>
            <a:ext cx="3001818" cy="6234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938" y="6112372"/>
            <a:ext cx="300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Note:  FY17 Goal = $1.8 million with 9 fewer MW concerts and 2 fewer POPS! Concerts.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87065"/>
              </p:ext>
            </p:extLst>
          </p:nvPr>
        </p:nvGraphicFramePr>
        <p:xfrm>
          <a:off x="196174" y="1515589"/>
          <a:ext cx="11798030" cy="39997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620795"/>
                <a:gridCol w="1177235"/>
              </a:tblGrid>
              <a:tr h="49455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365760">
                <a:tc gridSpan="2"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200" b="1" dirty="0" smtClean="0"/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Provide</a:t>
                      </a:r>
                      <a:r>
                        <a:rPr lang="en-US" sz="2200" b="1" baseline="0" dirty="0" smtClean="0"/>
                        <a:t> transparency and d</a:t>
                      </a:r>
                      <a:r>
                        <a:rPr lang="en-US" sz="2200" b="1" dirty="0" smtClean="0"/>
                        <a:t>eepen relationships</a:t>
                      </a:r>
                      <a:r>
                        <a:rPr lang="en-US" sz="2200" b="1" baseline="0" dirty="0" smtClean="0"/>
                        <a:t> between Board, staff and musicians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Create a minimum of two annual town hall style meetings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baseline="0" dirty="0" smtClean="0"/>
                        <a:t>Ensure distribution of Board and committee meeting materials in a timely manner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baseline="0" dirty="0" smtClean="0"/>
                        <a:t>Create a minimum of two annual social events (e.g., Loree garden party)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Musician participation on appropriate committees and Board of Directors per CBA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Work to facilitate communication between staff and the Orchestra Committee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43617" y="5729591"/>
            <a:ext cx="1157592" cy="1060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5. Foster a Collaborative Culture: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74" y="1192424"/>
            <a:ext cx="4971049" cy="646331"/>
          </a:xfrm>
          <a:prstGeom prst="rect">
            <a:avLst/>
          </a:prstGeom>
          <a:solidFill>
            <a:srgbClr val="FAB6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Communication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265279" y="2906103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265279" y="4617654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265279" y="5119785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265279" y="3473492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265279" y="401306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45135"/>
              </p:ext>
            </p:extLst>
          </p:nvPr>
        </p:nvGraphicFramePr>
        <p:xfrm>
          <a:off x="196174" y="1520830"/>
          <a:ext cx="11795760" cy="366447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698480"/>
                <a:gridCol w="1097280"/>
              </a:tblGrid>
              <a:tr h="49455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1E52"/>
                    </a:solidFill>
                  </a:tcPr>
                </a:tc>
              </a:tr>
              <a:tr h="1005840"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Courier New" panose="02070309020205020404" pitchFamily="49" charset="0"/>
                        <a:buNone/>
                      </a:pPr>
                      <a:endParaRPr lang="en-US" sz="2200" b="1" dirty="0" smtClean="0"/>
                    </a:p>
                    <a:p>
                      <a:pPr marL="0" indent="0">
                        <a:spcAft>
                          <a:spcPts val="6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2200" b="1" dirty="0" smtClean="0"/>
                        <a:t>Provide a culture</a:t>
                      </a:r>
                      <a:r>
                        <a:rPr lang="en-US" sz="2200" b="1" baseline="0" dirty="0" smtClean="0"/>
                        <a:t> of partnership, growth and optimism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Develop orientation program for staff and musicians which teaches the structure,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2000" b="0" baseline="0" dirty="0" smtClean="0"/>
                        <a:t>      history, mission, vision and values of the HSO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2000" dirty="0" smtClean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baseline="0" dirty="0" smtClean="0"/>
                        <a:t>Continue to develop annual work plans and appraisal processes for staff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baseline="0" dirty="0" smtClean="0"/>
                        <a:t>Provide professional development opportunities for staff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Pilot a musician housing program for out of town musicians &amp; evaluate success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43617" y="5729591"/>
            <a:ext cx="1157592" cy="1060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5. Foster a Collaborative Culture: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74" y="1192424"/>
            <a:ext cx="5776609" cy="646331"/>
          </a:xfrm>
          <a:prstGeom prst="rect">
            <a:avLst/>
          </a:prstGeom>
          <a:solidFill>
            <a:srgbClr val="EC24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Organizational Development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287906" y="3678608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87906" y="4817360"/>
            <a:ext cx="274320" cy="2743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87906" y="4234337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287906" y="2997157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943617" y="5729591"/>
            <a:ext cx="1157592" cy="1060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4379"/>
              </p:ext>
            </p:extLst>
          </p:nvPr>
        </p:nvGraphicFramePr>
        <p:xfrm>
          <a:off x="116733" y="1111857"/>
          <a:ext cx="11878504" cy="54504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8561"/>
                <a:gridCol w="7169285"/>
                <a:gridCol w="3001447"/>
                <a:gridCol w="1299211"/>
              </a:tblGrid>
              <a:tr h="512662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14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1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Current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41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1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1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1B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1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1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1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1B5A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rgbClr val="DD1B5A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Execute on FY17 balanced budget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FY16:</a:t>
                      </a:r>
                      <a:r>
                        <a:rPr lang="en-US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($609,629)</a:t>
                      </a:r>
                      <a:r>
                        <a:rPr lang="en-US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| </a:t>
                      </a:r>
                      <a:r>
                        <a:rPr lang="en-US" sz="16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FY17:  TBD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1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1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i="0" kern="1200" baseline="0" dirty="0" smtClean="0">
                          <a:solidFill>
                            <a:srgbClr val="DD1B5A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FY17 fundraising campaign goals vs. budget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$486,837 / 2,317,000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i="0" kern="1200" baseline="0" dirty="0" smtClean="0">
                          <a:solidFill>
                            <a:srgbClr val="DD1B5A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Execute on initial FY17 capital campaign goals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TBD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rgbClr val="DD1B5A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 audience retention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compared to previous seasons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i="0" kern="1200" baseline="0" dirty="0" smtClean="0">
                          <a:solidFill>
                            <a:srgbClr val="DD1B5A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Meet or exceed FY17 budget goals for major concert series revenue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1" i="0" kern="1200" baseline="0" dirty="0" smtClean="0">
                        <a:solidFill>
                          <a:srgbClr val="DD1B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7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Masterworks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$533,980 / $738,000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1" i="0" kern="1200" baseline="0" dirty="0" smtClean="0">
                        <a:solidFill>
                          <a:srgbClr val="DD1B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7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Pops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$186,893 / $457,569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1" i="0" kern="1200" baseline="0" dirty="0" smtClean="0">
                        <a:solidFill>
                          <a:srgbClr val="DD1B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760" lvl="1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Talcott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$0 / $333,500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1" i="0" kern="1200" baseline="0" dirty="0" smtClean="0">
                        <a:solidFill>
                          <a:srgbClr val="DD1B5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760" lvl="1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Discovery &amp; Link Up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$34,435 / $78,000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i="0" kern="1200" baseline="0" dirty="0" smtClean="0">
                          <a:solidFill>
                            <a:srgbClr val="DD1B5A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 audience satisfaction on existing concert series compared to previous seasons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97%/94% Very likely to return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i="0" kern="1200" baseline="0" dirty="0" smtClean="0">
                          <a:solidFill>
                            <a:srgbClr val="DD1B5A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community presence 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FY16: 75 ensemble services/15,000 people served)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84/14,500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96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 i="0" kern="1200" baseline="0" dirty="0" smtClean="0">
                          <a:solidFill>
                            <a:srgbClr val="DD1B5A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 Health Assessment Survey (Establish a baseline.)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TBD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1" indent="0" algn="ctr">
                        <a:buFont typeface="Wingdings" panose="05000000000000000000" pitchFamily="2" charset="2"/>
                        <a:buNone/>
                      </a:pPr>
                      <a:endParaRPr lang="en-US" sz="14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1900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Key Performance Measures </a:t>
            </a:r>
            <a:r>
              <a:rPr lang="en-US" sz="2700" b="1" u="sng" dirty="0" smtClean="0"/>
              <a:t>(Corresponding to Five Major Initiatives)</a:t>
            </a: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11040888" y="4616310"/>
            <a:ext cx="607007" cy="237491"/>
          </a:xfrm>
          <a:prstGeom prst="leftRightArrow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209666" y="2408542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203314" y="277993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180707" y="4230139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203358" y="6252312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11208694" y="3485733"/>
            <a:ext cx="271401" cy="290875"/>
          </a:xfrm>
          <a:prstGeom prst="up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flipV="1">
            <a:off x="11188264" y="1679469"/>
            <a:ext cx="298153" cy="293704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flipV="1">
            <a:off x="11188263" y="2018535"/>
            <a:ext cx="298153" cy="293704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flipV="1">
            <a:off x="11181940" y="3858212"/>
            <a:ext cx="298153" cy="293704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11200067" y="5114733"/>
            <a:ext cx="271401" cy="290875"/>
          </a:xfrm>
          <a:prstGeom prst="up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11200066" y="5711547"/>
            <a:ext cx="271401" cy="290875"/>
          </a:xfrm>
          <a:prstGeom prst="upArrow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761" y="6493530"/>
            <a:ext cx="2743200" cy="365125"/>
          </a:xfrm>
          <a:prstGeom prst="rect">
            <a:avLst/>
          </a:prstGeom>
        </p:spPr>
        <p:txBody>
          <a:bodyPr/>
          <a:lstStyle/>
          <a:p>
            <a:fld id="{864967CC-7204-4A92-93BB-31995D2E9BC1}" type="slidenum">
              <a:rPr lang="en-US" sz="1400" smtClean="0">
                <a:solidFill>
                  <a:srgbClr val="C92C5F"/>
                </a:solidFill>
              </a:rPr>
              <a:t>32</a:t>
            </a:fld>
            <a:endParaRPr lang="en-US" sz="1400" dirty="0">
              <a:solidFill>
                <a:srgbClr val="C92C5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468" y="6448465"/>
            <a:ext cx="194554" cy="113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1253" y="2406769"/>
            <a:ext cx="9740630" cy="22269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Background Information for Five Key Initiatives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19" y="362309"/>
            <a:ext cx="714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Appendix A: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859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55545"/>
              </p:ext>
            </p:extLst>
          </p:nvPr>
        </p:nvGraphicFramePr>
        <p:xfrm>
          <a:off x="466898" y="1870259"/>
          <a:ext cx="10497276" cy="42601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28405"/>
                <a:gridCol w="7168871"/>
              </a:tblGrid>
              <a:tr h="1758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Earned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Contributed Revenue</a:t>
                      </a:r>
                      <a:endParaRPr lang="en-US" sz="2400" b="1" kern="1200" dirty="0" smtClean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Fundraising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Campaigns</a:t>
                      </a:r>
                      <a:endParaRPr lang="en-US" sz="2400" b="1" kern="1200" dirty="0" smtClean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Concert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and event revenue, fundraising campaigns and events</a:t>
                      </a: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 smtClean="0"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Annual fund, corporate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sponsorships, foundation grants, government support, special events, capital campaign, planned giving</a:t>
                      </a: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58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Fixed &amp;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Variable Expenses</a:t>
                      </a:r>
                      <a:endParaRPr lang="en-US" sz="2400" b="1" kern="1200" dirty="0" smtClean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 smtClean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Structure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 smtClean="0">
                        <a:latin typeface="Calibri" panose="020F050202020403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Contractual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expenses, salaries &amp; benefits; program and general overhead expenses</a:t>
                      </a: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Board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of Directors &amp; committees, bylaws, fiduciary responsibility</a:t>
                      </a:r>
                      <a:endParaRPr 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2099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Fiscal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Responsibility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Budgeting process and commitment, accounting &amp; reporting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63"/>
            <a:ext cx="10515600" cy="84273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1. Stabilize and Grow the HSO’s Model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4" y="928993"/>
            <a:ext cx="11999925" cy="646331"/>
          </a:xfrm>
          <a:prstGeom prst="rect">
            <a:avLst/>
          </a:prstGeom>
          <a:solidFill>
            <a:srgbClr val="9C2E9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Background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72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63"/>
            <a:ext cx="10515600" cy="84273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2. Expand Core and Penetrate New Audience Segments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4" y="928993"/>
            <a:ext cx="11999925" cy="646331"/>
          </a:xfrm>
          <a:prstGeom prst="rect">
            <a:avLst/>
          </a:prstGeom>
          <a:solidFill>
            <a:srgbClr val="9C2E9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Background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19793"/>
              </p:ext>
            </p:extLst>
          </p:nvPr>
        </p:nvGraphicFramePr>
        <p:xfrm>
          <a:off x="423949" y="1869513"/>
          <a:ext cx="10519668" cy="37490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35504"/>
                <a:gridCol w="7184164"/>
              </a:tblGrid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Customer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Types</a:t>
                      </a:r>
                      <a:endParaRPr lang="en-US" sz="2400" b="1" kern="1200" dirty="0" smtClean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Existing audiences &amp;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potential audiences; 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Subscribers,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Flex card buyers, “single” ticket buyers</a:t>
                      </a: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Affinity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Groups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Concert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series, special events, musical genre, non-musical entertainment genre (dance, movies, etc.), age, geography</a:t>
                      </a:r>
                      <a:endParaRPr 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Communication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Publications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Calibri" panose="020F0502020204030204" pitchFamily="34" charset="0"/>
                        </a:rPr>
                        <a:t>Symphon-eNews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Prelude, Quarter Notes</a:t>
                      </a: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Marketing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Materials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Concert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Series materials, Individual concert/event materials, Concert Guide, etc.</a:t>
                      </a:r>
                      <a:endParaRPr 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Engagement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Venue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experience, 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Surveys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following most concerts and at the conclusion of Talcott, solicitation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letters, social media</a:t>
                      </a: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9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63"/>
            <a:ext cx="10515600" cy="84273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3. Maximize the Concert Experience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4" y="928993"/>
            <a:ext cx="11999925" cy="646331"/>
          </a:xfrm>
          <a:prstGeom prst="rect">
            <a:avLst/>
          </a:prstGeom>
          <a:solidFill>
            <a:srgbClr val="9C2E9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Background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70919"/>
              </p:ext>
            </p:extLst>
          </p:nvPr>
        </p:nvGraphicFramePr>
        <p:xfrm>
          <a:off x="423949" y="1869513"/>
          <a:ext cx="10519668" cy="4389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35504"/>
                <a:gridCol w="7184164"/>
              </a:tblGrid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Primary Concert Series 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9 Masterworks, 4 Pops, 5 Talcott &amp; 4 Discovery programs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Additional Programs 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Sunday Serenades @ Wadsworth </a:t>
                      </a:r>
                      <a:r>
                        <a:rPr lang="en-US" sz="2000" b="0" dirty="0" err="1" smtClean="0">
                          <a:latin typeface="Calibri" panose="020F0502020204030204" pitchFamily="34" charset="0"/>
                        </a:rPr>
                        <a:t>Atheneum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, contract engagements</a:t>
                      </a:r>
                      <a:endParaRPr 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Primary Venues 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Bushnell (Belding Theater &amp; Mortensen Hall)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and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 Simsbury Meadows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Musicians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80 contracted plus additional as needed, guest artists &amp; guest conductors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All 163 CT towns and 30+ other states</a:t>
                      </a:r>
                      <a:endParaRPr lang="en-US" sz="20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Engagement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Surveys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following most concerts and at the conclusion of Talcott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63"/>
            <a:ext cx="10515600" cy="84273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4. Serve Our Community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4" y="928993"/>
            <a:ext cx="11999925" cy="646331"/>
          </a:xfrm>
          <a:prstGeom prst="rect">
            <a:avLst/>
          </a:prstGeom>
          <a:solidFill>
            <a:srgbClr val="9C2E9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Background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5374"/>
              </p:ext>
            </p:extLst>
          </p:nvPr>
        </p:nvGraphicFramePr>
        <p:xfrm>
          <a:off x="466898" y="1870259"/>
          <a:ext cx="10480023" cy="46850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22934"/>
                <a:gridCol w="7157089"/>
              </a:tblGrid>
              <a:tr h="1758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Programming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Talent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Development</a:t>
                      </a:r>
                      <a:endParaRPr lang="en-US" sz="2400" b="1" kern="1200" dirty="0" smtClean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Education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programs at Bushnell, in schools; community engagement programming at venues such as libraries, hospitals, etc.</a:t>
                      </a: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Young Artist Competition, student guest artists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58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Community Partners</a:t>
                      </a:r>
                    </a:p>
                    <a:p>
                      <a:pPr algn="l"/>
                      <a:endParaRPr lang="en-US" sz="2400" b="1" kern="1200" dirty="0" smtClean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The Bushnell, </a:t>
                      </a:r>
                      <a:r>
                        <a:rPr lang="en-US" sz="2000" b="0" dirty="0" err="1" smtClean="0">
                          <a:latin typeface="Calibri" panose="020F0502020204030204" pitchFamily="34" charset="0"/>
                        </a:rPr>
                        <a:t>Hartt</a:t>
                      </a: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 School, State of Connecticut,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area arts organizations (RAW, </a:t>
                      </a:r>
                      <a:r>
                        <a:rPr lang="en-US" sz="2000" b="0" baseline="0" dirty="0" err="1" smtClean="0">
                          <a:latin typeface="Calibri" panose="020F0502020204030204" pitchFamily="34" charset="0"/>
                        </a:rPr>
                        <a:t>TheaterWorks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, Wadsworth </a:t>
                      </a:r>
                      <a:r>
                        <a:rPr lang="en-US" sz="2000" b="0" baseline="0" dirty="0" err="1" smtClean="0">
                          <a:latin typeface="Calibri" panose="020F0502020204030204" pitchFamily="34" charset="0"/>
                        </a:rPr>
                        <a:t>Atheneum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), Hartford Mayor, CT Governor, etc.</a:t>
                      </a: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  <a:p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2099"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Fiscal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Responsibility</a:t>
                      </a:r>
                      <a:endParaRPr lang="en-US" sz="2400" b="1" kern="1200" dirty="0">
                        <a:solidFill>
                          <a:srgbClr val="9C2E92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alibri" panose="020F0502020204030204" pitchFamily="34" charset="0"/>
                        </a:rPr>
                        <a:t>Contributed</a:t>
                      </a:r>
                      <a:r>
                        <a:rPr lang="en-US" sz="2000" b="0" baseline="0" dirty="0" smtClean="0">
                          <a:latin typeface="Calibri" panose="020F0502020204030204" pitchFamily="34" charset="0"/>
                        </a:rPr>
                        <a:t> and earned revenue</a:t>
                      </a: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5402">
                <a:tc>
                  <a:txBody>
                    <a:bodyPr/>
                    <a:lstStyle/>
                    <a:p>
                      <a:pPr algn="l"/>
                      <a:endParaRPr lang="en-US" sz="2400" b="1" kern="1200" dirty="0">
                        <a:solidFill>
                          <a:srgbClr val="C6203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b="0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0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63"/>
            <a:ext cx="10515600" cy="84273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5</a:t>
            </a:r>
            <a:r>
              <a:rPr lang="en-US" sz="3600" b="1" u="sng" dirty="0" smtClean="0"/>
              <a:t>. Foster a Collaborative Culture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4" y="928993"/>
            <a:ext cx="11999925" cy="646331"/>
          </a:xfrm>
          <a:prstGeom prst="rect">
            <a:avLst/>
          </a:prstGeom>
          <a:solidFill>
            <a:srgbClr val="9C2E9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Background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80547"/>
              </p:ext>
            </p:extLst>
          </p:nvPr>
        </p:nvGraphicFramePr>
        <p:xfrm>
          <a:off x="466898" y="1870259"/>
          <a:ext cx="10531781" cy="48113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39345"/>
                <a:gridCol w="7192436"/>
              </a:tblGrid>
              <a:tr h="182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9C2E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b="1" kern="1200" dirty="0" smtClean="0">
                        <a:solidFill>
                          <a:srgbClr val="9C2E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9C2E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9C2E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+mn-lt"/>
                          <a:ea typeface="+mn-ea"/>
                          <a:cs typeface="+mn-cs"/>
                        </a:rPr>
                        <a:t>Institutional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+mn-lt"/>
                          <a:ea typeface="+mn-ea"/>
                          <a:cs typeface="+mn-cs"/>
                        </a:rPr>
                        <a:t> History</a:t>
                      </a:r>
                      <a:endParaRPr lang="en-US" sz="2400" b="1" kern="1200" dirty="0" smtClean="0">
                        <a:solidFill>
                          <a:srgbClr val="9C2E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</a:rPr>
                        <a:t>Meetings,</a:t>
                      </a:r>
                      <a:r>
                        <a:rPr lang="en-US" sz="2000" b="0" baseline="0" dirty="0" smtClean="0">
                          <a:latin typeface="+mn-lt"/>
                        </a:rPr>
                        <a:t> Board of Directors and committees, workgroups, HSO publications, social media</a:t>
                      </a:r>
                      <a:endParaRPr lang="en-US" sz="2000" b="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</a:rPr>
                        <a:t>Onboarding and</a:t>
                      </a:r>
                      <a:r>
                        <a:rPr lang="en-US" sz="2000" b="0" baseline="0" dirty="0" smtClean="0">
                          <a:latin typeface="+mn-lt"/>
                        </a:rPr>
                        <a:t> orientation, website history pages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07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9C2E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 smtClean="0">
                        <a:solidFill>
                          <a:srgbClr val="9C2E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9C2E92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</a:t>
                      </a:r>
                      <a:r>
                        <a:rPr lang="en-US" sz="2400" b="1" kern="1200" baseline="0" dirty="0" smtClean="0">
                          <a:solidFill>
                            <a:srgbClr val="9C2E92"/>
                          </a:solidFill>
                          <a:latin typeface="+mn-lt"/>
                          <a:ea typeface="+mn-ea"/>
                          <a:cs typeface="+mn-cs"/>
                        </a:rPr>
                        <a:t> Development</a:t>
                      </a:r>
                      <a:endParaRPr lang="en-US" sz="2400" b="1" kern="1200" dirty="0" smtClean="0">
                        <a:solidFill>
                          <a:srgbClr val="9C2E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400" b="1" kern="1200" dirty="0" smtClean="0">
                        <a:solidFill>
                          <a:srgbClr val="9C2E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 smtClean="0">
                        <a:latin typeface="+mn-lt"/>
                      </a:endParaRPr>
                    </a:p>
                    <a:p>
                      <a:r>
                        <a:rPr lang="en-US" sz="2000" b="0" dirty="0" smtClean="0">
                          <a:latin typeface="+mn-lt"/>
                        </a:rPr>
                        <a:t>Strategic Framework</a:t>
                      </a:r>
                      <a:r>
                        <a:rPr lang="en-US" sz="2000" b="0" baseline="0" dirty="0" smtClean="0">
                          <a:latin typeface="+mn-lt"/>
                        </a:rPr>
                        <a:t> and implementation plan, artistic vision, training</a:t>
                      </a:r>
                      <a:endParaRPr lang="en-US" sz="2000" b="0" dirty="0" smtClean="0">
                        <a:latin typeface="+mn-lt"/>
                      </a:endParaRPr>
                    </a:p>
                    <a:p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3691">
                <a:tc>
                  <a:txBody>
                    <a:bodyPr/>
                    <a:lstStyle/>
                    <a:p>
                      <a:pPr algn="l"/>
                      <a:endParaRPr lang="en-US" sz="2400" b="1" kern="1200" dirty="0">
                        <a:solidFill>
                          <a:srgbClr val="C6203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0331">
                <a:tc>
                  <a:txBody>
                    <a:bodyPr/>
                    <a:lstStyle/>
                    <a:p>
                      <a:pPr algn="l"/>
                      <a:endParaRPr lang="en-US" sz="2400" b="1" kern="1200" dirty="0">
                        <a:solidFill>
                          <a:srgbClr val="C6203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0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7735" y="2665562"/>
            <a:ext cx="9740630" cy="1312499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Concert Calendar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19" y="362309"/>
            <a:ext cx="714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Appendix </a:t>
            </a:r>
            <a:r>
              <a:rPr lang="en-US" sz="5400" b="1" dirty="0" smtClean="0">
                <a:solidFill>
                  <a:schemeClr val="bg1"/>
                </a:solidFill>
              </a:rPr>
              <a:t>B: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032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700426" y="5671226"/>
            <a:ext cx="1417683" cy="1105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714" y="311353"/>
            <a:ext cx="8635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+mj-lt"/>
              </a:rPr>
              <a:t>Concert Activity – Masterworks Revenue</a:t>
            </a:r>
            <a:endParaRPr lang="en-US" sz="3600" b="1" u="sng" dirty="0"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61644033"/>
              </p:ext>
            </p:extLst>
          </p:nvPr>
        </p:nvGraphicFramePr>
        <p:xfrm>
          <a:off x="159366" y="1935492"/>
          <a:ext cx="11719677" cy="461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1399521" y="1485643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109%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554442" y="1467855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102%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709363" y="1459795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</a:rPr>
              <a:t>9</a:t>
            </a:r>
            <a:r>
              <a:rPr lang="en-US" sz="2400" dirty="0" smtClean="0">
                <a:solidFill>
                  <a:prstClr val="white"/>
                </a:solidFill>
              </a:rPr>
              <a:t>1%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864284" y="1459795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71%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6019204" y="1459795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52%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174124" y="1459795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57%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8329044" y="1442007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56%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9483964" y="1442007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64%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0638884" y="1428945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54%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9303" y="2435567"/>
            <a:ext cx="1799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Budget exceeded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9366" y="6369589"/>
            <a:ext cx="2743200" cy="365125"/>
          </a:xfrm>
        </p:spPr>
        <p:txBody>
          <a:bodyPr/>
          <a:lstStyle/>
          <a:p>
            <a:pPr algn="l"/>
            <a:fld id="{CE4E1626-4BE9-4BF4-91B9-734229ED9ABC}" type="slidenum">
              <a:rPr lang="en-US" sz="1400" smtClean="0">
                <a:solidFill>
                  <a:srgbClr val="C92C5F"/>
                </a:solidFill>
              </a:rPr>
              <a:pPr algn="l"/>
              <a:t>4</a:t>
            </a:fld>
            <a:endParaRPr lang="en-US" sz="1400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75985" y="5460521"/>
            <a:ext cx="1616015" cy="1397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63"/>
            <a:ext cx="10515600" cy="84273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Concert Calendar    Oct – Dec, 2016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90181" y="198408"/>
            <a:ext cx="8627" cy="52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58335"/>
              </p:ext>
            </p:extLst>
          </p:nvPr>
        </p:nvGraphicFramePr>
        <p:xfrm>
          <a:off x="214057" y="836764"/>
          <a:ext cx="11813369" cy="5730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18616"/>
                <a:gridCol w="5091713"/>
                <a:gridCol w="3203040"/>
              </a:tblGrid>
              <a:tr h="47755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D41E52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Concert/Event</a:t>
                      </a:r>
                      <a:endParaRPr lang="en-US" sz="2400" dirty="0">
                        <a:solidFill>
                          <a:srgbClr val="D41E52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2C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Run Date</a:t>
                      </a:r>
                      <a:endParaRPr lang="en-US" sz="2400" dirty="0">
                        <a:solidFill>
                          <a:srgbClr val="D41E52"/>
                        </a:solidFill>
                        <a:latin typeface="+mn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2C5F"/>
                    </a:solidFill>
                  </a:tcPr>
                </a:tc>
              </a:tr>
              <a:tr h="47755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</a:tr>
              <a:tr h="47755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Scheherazade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10/7 – 9/16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7755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POPS!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Danny </a:t>
                      </a:r>
                      <a:r>
                        <a:rPr lang="en-US" sz="2400" dirty="0" err="1" smtClean="0">
                          <a:latin typeface="+mn-lt"/>
                        </a:rPr>
                        <a:t>Elfman</a:t>
                      </a:r>
                      <a:r>
                        <a:rPr lang="en-US" sz="2400" dirty="0" smtClean="0">
                          <a:latin typeface="+mn-lt"/>
                        </a:rPr>
                        <a:t>/Tim Burton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10/22/16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77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Sunday Serenades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Mozart</a:t>
                      </a:r>
                      <a:r>
                        <a:rPr lang="en-US" sz="2400" baseline="0" dirty="0" smtClean="0">
                          <a:latin typeface="+mn-lt"/>
                        </a:rPr>
                        <a:t> And Man Ray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10/23/16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7755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November</a:t>
                      </a: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</a:tr>
              <a:tr h="477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Bewitching Brahms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11/11 – 13/16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77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The Case of the Missing Ghost</a:t>
                      </a:r>
                      <a:r>
                        <a:rPr lang="en-US" sz="2400" baseline="0" dirty="0" smtClean="0">
                          <a:latin typeface="+mn-lt"/>
                        </a:rPr>
                        <a:t> Lamp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11/2/16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775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December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</a:tr>
              <a:tr h="47755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Masterworks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Merry Mozart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12/9 – 11 /16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7755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Culture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Orchestra</a:t>
                      </a:r>
                      <a:r>
                        <a:rPr lang="en-US" sz="2400" baseline="0" dirty="0" smtClean="0">
                          <a:latin typeface="+mn-lt"/>
                        </a:rPr>
                        <a:t> Town Hall Meeting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12/14/16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7755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POPS!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Holiday Cirque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12/17/16 (2)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2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75985" y="5460521"/>
            <a:ext cx="1616015" cy="1397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63"/>
            <a:ext cx="10515600" cy="84273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Concert Calendar    Jan - Mar, 2016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90181" y="198408"/>
            <a:ext cx="8627" cy="52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65664"/>
              </p:ext>
            </p:extLst>
          </p:nvPr>
        </p:nvGraphicFramePr>
        <p:xfrm>
          <a:off x="192396" y="836764"/>
          <a:ext cx="11796117" cy="552356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13478"/>
                <a:gridCol w="5084277"/>
                <a:gridCol w="3198362"/>
              </a:tblGrid>
              <a:tr h="50430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D41E52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Concert/Event</a:t>
                      </a:r>
                      <a:endParaRPr lang="en-US" sz="2400" dirty="0">
                        <a:solidFill>
                          <a:srgbClr val="D41E5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2C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Run Date</a:t>
                      </a:r>
                      <a:endParaRPr lang="en-US" sz="2400" dirty="0">
                        <a:solidFill>
                          <a:srgbClr val="D41E5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2C5F"/>
                    </a:solidFill>
                  </a:tcPr>
                </a:tc>
              </a:tr>
              <a:tr h="504308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January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</a:tr>
              <a:tr h="504308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Beethoven</a:t>
                      </a:r>
                      <a:r>
                        <a:rPr lang="en-US" sz="2400" baseline="0" dirty="0" smtClean="0"/>
                        <a:t> &amp; Ravel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1/20 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22/17</a:t>
                      </a:r>
                      <a:endParaRPr lang="en-US" sz="2400" dirty="0"/>
                    </a:p>
                  </a:txBody>
                  <a:tcPr/>
                </a:tc>
              </a:tr>
              <a:tr h="504308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Programming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Contemporary</a:t>
                      </a:r>
                      <a:r>
                        <a:rPr lang="en-US" sz="2400" baseline="0" dirty="0" smtClean="0"/>
                        <a:t> Concert (TBD)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1/26/17</a:t>
                      </a:r>
                      <a:endParaRPr lang="en-US" sz="2400" dirty="0"/>
                    </a:p>
                  </a:txBody>
                  <a:tcPr/>
                </a:tc>
              </a:tr>
              <a:tr h="504308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</a:tr>
              <a:tr h="504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Symphonic Love</a:t>
                      </a:r>
                      <a:r>
                        <a:rPr lang="en-US" sz="2400" baseline="0" dirty="0" smtClean="0"/>
                        <a:t> Potions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2/10 – 12/17</a:t>
                      </a:r>
                      <a:endParaRPr lang="en-US" sz="2400" dirty="0"/>
                    </a:p>
                  </a:txBody>
                  <a:tcPr/>
                </a:tc>
              </a:tr>
              <a:tr h="504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Serenades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Snow, Moon and Flowers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2/26/17</a:t>
                      </a:r>
                      <a:endParaRPr lang="en-US" sz="2400" dirty="0"/>
                    </a:p>
                  </a:txBody>
                  <a:tcPr/>
                </a:tc>
              </a:tr>
              <a:tr h="5043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March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</a:tr>
              <a:tr h="504308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Masterworks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Faust Symphony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3/10 – 12/17</a:t>
                      </a:r>
                      <a:endParaRPr lang="en-US" sz="2400" dirty="0"/>
                    </a:p>
                  </a:txBody>
                  <a:tcPr/>
                </a:tc>
              </a:tr>
              <a:tr h="504308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the </a:t>
                      </a:r>
                      <a:r>
                        <a:rPr lang="en-US" sz="2400" dirty="0" err="1" smtClean="0"/>
                        <a:t>Gim</a:t>
                      </a:r>
                      <a:r>
                        <a:rPr lang="en-US" sz="2400" baseline="0" dirty="0" err="1" smtClean="0"/>
                        <a:t>quat</a:t>
                      </a:r>
                      <a:r>
                        <a:rPr lang="en-US" sz="2400" baseline="0" dirty="0" smtClean="0"/>
                        <a:t> Found Her Song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3/15/17</a:t>
                      </a:r>
                      <a:endParaRPr lang="en-US" sz="2400" dirty="0"/>
                    </a:p>
                  </a:txBody>
                  <a:tcPr/>
                </a:tc>
              </a:tr>
              <a:tr h="480484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POPS!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Music of </a:t>
                      </a:r>
                      <a:r>
                        <a:rPr lang="en-US" sz="2400" dirty="0" err="1" smtClean="0"/>
                        <a:t>U2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3/18/17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5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75985" y="5460521"/>
            <a:ext cx="1616015" cy="1397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63"/>
            <a:ext cx="10515600" cy="84273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Concert Calendar    Apr- May, 2016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90181" y="198408"/>
            <a:ext cx="8627" cy="52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29736"/>
              </p:ext>
            </p:extLst>
          </p:nvPr>
        </p:nvGraphicFramePr>
        <p:xfrm>
          <a:off x="238835" y="836764"/>
          <a:ext cx="11770235" cy="596948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05769"/>
                <a:gridCol w="5073122"/>
                <a:gridCol w="3191344"/>
              </a:tblGrid>
              <a:tr h="459191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D41E52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Concert/Event</a:t>
                      </a:r>
                      <a:endParaRPr lang="en-US" sz="2400" dirty="0">
                        <a:solidFill>
                          <a:srgbClr val="D41E5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2C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Run Date</a:t>
                      </a:r>
                      <a:endParaRPr lang="en-US" sz="2400" dirty="0">
                        <a:solidFill>
                          <a:srgbClr val="D41E5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2C5F"/>
                    </a:solidFill>
                  </a:tcPr>
                </a:tc>
              </a:tr>
              <a:tr h="459191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</a:tr>
              <a:tr h="45919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Planets: Different Worlds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4/7 – 9/17</a:t>
                      </a:r>
                      <a:endParaRPr lang="en-US" sz="2400" dirty="0"/>
                    </a:p>
                  </a:txBody>
                  <a:tcPr/>
                </a:tc>
              </a:tr>
              <a:tr h="45919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Orchestra</a:t>
                      </a:r>
                      <a:r>
                        <a:rPr lang="en-US" sz="2400" baseline="0" dirty="0" smtClean="0"/>
                        <a:t> Town Hall Meeting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4/18/17</a:t>
                      </a:r>
                      <a:endParaRPr lang="en-US" sz="2400" dirty="0"/>
                    </a:p>
                  </a:txBody>
                  <a:tcPr/>
                </a:tc>
              </a:tr>
              <a:tr h="45919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Link Up:  The Orchestra</a:t>
                      </a:r>
                      <a:r>
                        <a:rPr lang="en-US" sz="2400" baseline="0" dirty="0" smtClean="0"/>
                        <a:t> Rocks!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4/25/17</a:t>
                      </a:r>
                      <a:endParaRPr lang="en-US" sz="2400" dirty="0"/>
                    </a:p>
                  </a:txBody>
                  <a:tcPr/>
                </a:tc>
              </a:tr>
              <a:tr h="45919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Contemporary</a:t>
                      </a:r>
                      <a:r>
                        <a:rPr lang="en-US" sz="2400" baseline="0" dirty="0" smtClean="0"/>
                        <a:t> Concert (TBD)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4/27/17</a:t>
                      </a:r>
                      <a:endParaRPr lang="en-US" sz="2400" dirty="0"/>
                    </a:p>
                  </a:txBody>
                  <a:tcPr/>
                </a:tc>
              </a:tr>
              <a:tr h="45919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Bravo!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4/29/17</a:t>
                      </a:r>
                      <a:endParaRPr lang="en-US" sz="2400" dirty="0"/>
                    </a:p>
                  </a:txBody>
                  <a:tcPr/>
                </a:tc>
              </a:tr>
              <a:tr h="459191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</a:tr>
              <a:tr h="459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Letter from Italy (w/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Htfd</a:t>
                      </a:r>
                      <a:r>
                        <a:rPr lang="en-US" sz="2400" baseline="0" dirty="0" smtClean="0"/>
                        <a:t> Chorale)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5/4/17</a:t>
                      </a:r>
                      <a:endParaRPr lang="en-US" sz="2400" dirty="0"/>
                    </a:p>
                  </a:txBody>
                  <a:tcPr/>
                </a:tc>
              </a:tr>
              <a:tr h="459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Serenades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Amistad @ 30: Songs</a:t>
                      </a:r>
                      <a:r>
                        <a:rPr lang="en-US" sz="2400" baseline="0" dirty="0" smtClean="0"/>
                        <a:t> &amp; Spirituals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5/7/17</a:t>
                      </a:r>
                      <a:endParaRPr lang="en-US" sz="2400" dirty="0"/>
                    </a:p>
                  </a:txBody>
                  <a:tcPr/>
                </a:tc>
              </a:tr>
              <a:tr h="459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Russian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5/12 – 14/17</a:t>
                      </a:r>
                      <a:endParaRPr lang="en-US" sz="2400" dirty="0"/>
                    </a:p>
                  </a:txBody>
                  <a:tcPr/>
                </a:tc>
              </a:tr>
              <a:tr h="459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Playing with 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5/20/17</a:t>
                      </a:r>
                      <a:endParaRPr lang="en-US" sz="2400" dirty="0"/>
                    </a:p>
                  </a:txBody>
                  <a:tcPr/>
                </a:tc>
              </a:tr>
              <a:tr h="459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Seasons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5/24/17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0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75985" y="5460521"/>
            <a:ext cx="1616015" cy="1397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63"/>
            <a:ext cx="10515600" cy="84273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Concert Calendar    Apr- May, 2016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90181" y="198408"/>
            <a:ext cx="8627" cy="52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82410"/>
              </p:ext>
            </p:extLst>
          </p:nvPr>
        </p:nvGraphicFramePr>
        <p:xfrm>
          <a:off x="175145" y="1536913"/>
          <a:ext cx="11675347" cy="38033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477506"/>
                <a:gridCol w="5032224"/>
                <a:gridCol w="3165617"/>
              </a:tblGrid>
              <a:tr h="51386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D41E52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Concert/Event</a:t>
                      </a:r>
                      <a:endParaRPr lang="en-US" sz="2400" dirty="0">
                        <a:solidFill>
                          <a:srgbClr val="D41E5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2C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Run Date</a:t>
                      </a:r>
                      <a:endParaRPr lang="en-US" sz="2400" dirty="0">
                        <a:solidFill>
                          <a:srgbClr val="D41E52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2C5F"/>
                    </a:solidFill>
                  </a:tcPr>
                </a:tc>
              </a:tr>
              <a:tr h="513869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miter lim="800000"/>
                    </a:lnT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</a:tr>
              <a:tr h="51386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Choral Fantasy &amp; Mystical Songs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6/9 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11/17</a:t>
                      </a:r>
                      <a:endParaRPr lang="en-US" sz="2400" dirty="0"/>
                    </a:p>
                  </a:txBody>
                  <a:tcPr/>
                </a:tc>
              </a:tr>
              <a:tr h="51386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Culture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Orchestra</a:t>
                      </a:r>
                      <a:r>
                        <a:rPr lang="en-US" sz="2400" baseline="0" dirty="0" smtClean="0"/>
                        <a:t> Town Hall Meeting (Tentative)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TBD</a:t>
                      </a:r>
                      <a:endParaRPr lang="en-US" sz="2400" dirty="0"/>
                    </a:p>
                  </a:txBody>
                  <a:tcPr/>
                </a:tc>
              </a:tr>
              <a:tr h="5138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July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5E64"/>
                    </a:solidFill>
                  </a:tcPr>
                </a:tc>
              </a:tr>
              <a:tr h="924963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Talcott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Mountain Music Festival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TBD (5)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6/30</a:t>
                      </a:r>
                      <a:r>
                        <a:rPr lang="en-US" sz="2400" baseline="0" dirty="0" smtClean="0"/>
                        <a:t> – 7/29/17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4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399" y="2786332"/>
            <a:ext cx="10427868" cy="217514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HSO Campaign Overview</a:t>
            </a:r>
            <a:br>
              <a:rPr lang="en-US" sz="7200" b="1" dirty="0" smtClean="0">
                <a:solidFill>
                  <a:schemeClr val="bg1"/>
                </a:solidFill>
                <a:latin typeface="+mn-lt"/>
              </a:rPr>
            </a:b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5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00426" y="5671226"/>
            <a:ext cx="1417683" cy="1105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714" y="311353"/>
            <a:ext cx="8635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+mj-lt"/>
              </a:rPr>
              <a:t>Concert Activity – POPS! Revenue</a:t>
            </a:r>
            <a:endParaRPr lang="en-US" sz="3600" b="1" u="sng" dirty="0"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52057376"/>
              </p:ext>
            </p:extLst>
          </p:nvPr>
        </p:nvGraphicFramePr>
        <p:xfrm>
          <a:off x="183670" y="1750666"/>
          <a:ext cx="11719677" cy="461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2059665" y="1606839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41%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675856" y="1606839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49%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292047" y="1606839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22%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9908238" y="1606839"/>
            <a:ext cx="921380" cy="432770"/>
          </a:xfrm>
          <a:prstGeom prst="rect">
            <a:avLst/>
          </a:prstGeom>
          <a:solidFill>
            <a:srgbClr val="EC2463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36%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3670" y="6328590"/>
            <a:ext cx="2743200" cy="365125"/>
          </a:xfrm>
        </p:spPr>
        <p:txBody>
          <a:bodyPr/>
          <a:lstStyle/>
          <a:p>
            <a:pPr algn="l"/>
            <a:fld id="{CE4E1626-4BE9-4BF4-91B9-734229ED9ABC}" type="slidenum">
              <a:rPr lang="en-US" sz="1400" smtClean="0">
                <a:solidFill>
                  <a:srgbClr val="C92C5F"/>
                </a:solidFill>
              </a:rPr>
              <a:pPr algn="l"/>
              <a:t>5</a:t>
            </a:fld>
            <a:endParaRPr lang="en-US" sz="1400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00426" y="5671226"/>
            <a:ext cx="1417683" cy="1105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713" y="311353"/>
            <a:ext cx="12051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+mj-lt"/>
              </a:rPr>
              <a:t>Concert Activity – </a:t>
            </a:r>
            <a:r>
              <a:rPr lang="en-US" sz="3600" b="1" u="sng" dirty="0">
                <a:latin typeface="+mj-lt"/>
              </a:rPr>
              <a:t> </a:t>
            </a:r>
            <a:r>
              <a:rPr lang="en-US" sz="3600" b="1" u="sng" dirty="0" smtClean="0">
                <a:latin typeface="+mj-lt"/>
              </a:rPr>
              <a:t>Talcott Mountain Music Festival Revenue</a:t>
            </a:r>
            <a:endParaRPr lang="en-US" sz="3600" b="1" u="sng" dirty="0"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50900362"/>
              </p:ext>
            </p:extLst>
          </p:nvPr>
        </p:nvGraphicFramePr>
        <p:xfrm>
          <a:off x="193398" y="1702027"/>
          <a:ext cx="11776929" cy="488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1857897" y="1609676"/>
            <a:ext cx="921380" cy="432770"/>
          </a:xfrm>
          <a:prstGeom prst="rect">
            <a:avLst/>
          </a:prstGeom>
          <a:solidFill>
            <a:srgbClr val="D41E52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</a:rPr>
              <a:t>0</a:t>
            </a:r>
            <a:r>
              <a:rPr lang="en-US" sz="2400" dirty="0" smtClean="0">
                <a:solidFill>
                  <a:prstClr val="white"/>
                </a:solidFill>
              </a:rPr>
              <a:t>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3976948" y="1609676"/>
            <a:ext cx="921380" cy="432770"/>
          </a:xfrm>
          <a:prstGeom prst="rect">
            <a:avLst/>
          </a:prstGeom>
          <a:solidFill>
            <a:srgbClr val="D41E52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</a:rPr>
              <a:t>0</a:t>
            </a:r>
            <a:r>
              <a:rPr lang="en-US" sz="2400" dirty="0" smtClean="0">
                <a:solidFill>
                  <a:prstClr val="white"/>
                </a:solidFill>
              </a:rPr>
              <a:t>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107211" y="1609676"/>
            <a:ext cx="921380" cy="432770"/>
          </a:xfrm>
          <a:prstGeom prst="rect">
            <a:avLst/>
          </a:prstGeom>
          <a:solidFill>
            <a:srgbClr val="D41E52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</a:rPr>
              <a:t>0</a:t>
            </a:r>
            <a:r>
              <a:rPr lang="en-US" sz="2400" dirty="0" smtClean="0">
                <a:solidFill>
                  <a:prstClr val="white"/>
                </a:solidFill>
              </a:rPr>
              <a:t>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0239736" y="1599808"/>
            <a:ext cx="921380" cy="432770"/>
          </a:xfrm>
          <a:prstGeom prst="rect">
            <a:avLst/>
          </a:prstGeom>
          <a:solidFill>
            <a:srgbClr val="D41E52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</a:rPr>
              <a:t>0</a:t>
            </a:r>
            <a:r>
              <a:rPr lang="en-US" sz="2400" dirty="0" smtClean="0">
                <a:solidFill>
                  <a:prstClr val="white"/>
                </a:solidFill>
              </a:rPr>
              <a:t>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049465" y="1609676"/>
            <a:ext cx="921380" cy="432770"/>
          </a:xfrm>
          <a:prstGeom prst="rect">
            <a:avLst/>
          </a:prstGeom>
          <a:solidFill>
            <a:srgbClr val="D41E52"/>
          </a:solidFill>
          <a:ln>
            <a:solidFill>
              <a:srgbClr val="D41E5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</a:rPr>
              <a:t>0</a:t>
            </a:r>
            <a:r>
              <a:rPr lang="en-US" sz="2400" dirty="0" smtClean="0">
                <a:solidFill>
                  <a:prstClr val="white"/>
                </a:solidFill>
              </a:rPr>
              <a:t>%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3" y="6322620"/>
            <a:ext cx="2743200" cy="365125"/>
          </a:xfrm>
        </p:spPr>
        <p:txBody>
          <a:bodyPr/>
          <a:lstStyle/>
          <a:p>
            <a:pPr algn="l"/>
            <a:fld id="{CE4E1626-4BE9-4BF4-91B9-734229ED9ABC}" type="slidenum">
              <a:rPr lang="en-US" sz="1400" smtClean="0">
                <a:solidFill>
                  <a:srgbClr val="C92C5F"/>
                </a:solidFill>
              </a:rPr>
              <a:pPr algn="l"/>
              <a:t>6</a:t>
            </a:fld>
            <a:endParaRPr lang="en-US" sz="1400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00426" y="5671226"/>
            <a:ext cx="1417683" cy="1105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712" y="311353"/>
            <a:ext cx="12528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+mj-lt"/>
              </a:rPr>
              <a:t>Event Margins vs Budget – Completed Performances, Major Concert Series</a:t>
            </a:r>
            <a:endParaRPr lang="en-US" sz="3200" b="1" u="sng" dirty="0"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91503858"/>
              </p:ext>
            </p:extLst>
          </p:nvPr>
        </p:nvGraphicFramePr>
        <p:xfrm>
          <a:off x="220616" y="1512094"/>
          <a:ext cx="11719677" cy="461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2" y="6379595"/>
            <a:ext cx="2743200" cy="365125"/>
          </a:xfrm>
        </p:spPr>
        <p:txBody>
          <a:bodyPr/>
          <a:lstStyle/>
          <a:p>
            <a:pPr algn="l"/>
            <a:fld id="{CE4E1626-4BE9-4BF4-91B9-734229ED9ABC}" type="slidenum">
              <a:rPr lang="en-US" sz="1400" smtClean="0">
                <a:solidFill>
                  <a:srgbClr val="C92C5F"/>
                </a:solidFill>
              </a:rPr>
              <a:pPr algn="l"/>
              <a:t>7</a:t>
            </a:fld>
            <a:endParaRPr lang="en-US" sz="1400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3072" y="5690681"/>
            <a:ext cx="1118681" cy="1089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69312127"/>
              </p:ext>
            </p:extLst>
          </p:nvPr>
        </p:nvGraphicFramePr>
        <p:xfrm>
          <a:off x="0" y="496111"/>
          <a:ext cx="12192000" cy="628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84893"/>
            <a:ext cx="1252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+mj-lt"/>
              </a:rPr>
              <a:t>Earned Revenue by Series: FY14 – FY17 Budget </a:t>
            </a:r>
            <a:endParaRPr lang="en-US" sz="3600" b="1" u="sng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3667" y="6345767"/>
            <a:ext cx="2743200" cy="365125"/>
          </a:xfrm>
        </p:spPr>
        <p:txBody>
          <a:bodyPr/>
          <a:lstStyle/>
          <a:p>
            <a:fld id="{CE4E1626-4BE9-4BF4-91B9-734229ED9A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13" y="311353"/>
            <a:ext cx="944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latin typeface="+mj-lt"/>
              </a:rPr>
              <a:t>Total Contributed Revenue:  FY14 – FY17 Budget</a:t>
            </a:r>
            <a:endParaRPr lang="en-US" sz="3600" b="1" u="sng" dirty="0"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24444284"/>
              </p:ext>
            </p:extLst>
          </p:nvPr>
        </p:nvGraphicFramePr>
        <p:xfrm>
          <a:off x="210889" y="1395362"/>
          <a:ext cx="11719677" cy="461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00426" y="5671226"/>
            <a:ext cx="1417683" cy="1105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3" y="6411979"/>
            <a:ext cx="2743200" cy="365125"/>
          </a:xfrm>
        </p:spPr>
        <p:txBody>
          <a:bodyPr/>
          <a:lstStyle/>
          <a:p>
            <a:pPr algn="l"/>
            <a:fld id="{CE4E1626-4BE9-4BF4-91B9-734229ED9ABC}" type="slidenum">
              <a:rPr lang="en-US" sz="1400" smtClean="0">
                <a:solidFill>
                  <a:srgbClr val="C92C5F"/>
                </a:solidFill>
              </a:rPr>
              <a:pPr algn="l"/>
              <a:t>9</a:t>
            </a:fld>
            <a:endParaRPr lang="en-US" sz="1400" dirty="0">
              <a:solidFill>
                <a:srgbClr val="C92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2351</Words>
  <Application>Microsoft Office PowerPoint</Application>
  <PresentationFormat>Widescreen</PresentationFormat>
  <Paragraphs>477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Wingdings</vt:lpstr>
      <vt:lpstr>Office Theme</vt:lpstr>
      <vt:lpstr>Custom Design</vt:lpstr>
      <vt:lpstr>1_Office Theme</vt:lpstr>
      <vt:lpstr>2_Office Theme</vt:lpstr>
      <vt:lpstr>HSO Strategic Framework Implementation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Strategy Initiatives</vt:lpstr>
      <vt:lpstr>Key To Progress Indicators</vt:lpstr>
      <vt:lpstr>1. Stabilize and Grow the HSO’s Model</vt:lpstr>
      <vt:lpstr>1. Stabilize and Grow the HSO’s Model: </vt:lpstr>
      <vt:lpstr>1. Stabilize and Grow the HSO’s Model: </vt:lpstr>
      <vt:lpstr>1. Stabilize and Grow the HSO’s Model: </vt:lpstr>
      <vt:lpstr>2. Stabilize &amp; Expand Core and Penetrate New Audience Segments</vt:lpstr>
      <vt:lpstr>2. Stabilize &amp; Expand Core and Penetrate New: </vt:lpstr>
      <vt:lpstr>2. Stabilize &amp; Expand Core and Penetrate New: </vt:lpstr>
      <vt:lpstr>3. Maximize the Concert Experience</vt:lpstr>
      <vt:lpstr>3. Maximize the Concert Experience: </vt:lpstr>
      <vt:lpstr>3. Maximize the Concert Experience: </vt:lpstr>
      <vt:lpstr>4. Serve Our Community</vt:lpstr>
      <vt:lpstr>4. Serve Our Community: </vt:lpstr>
      <vt:lpstr>4. Serve Our Community: </vt:lpstr>
      <vt:lpstr>5. Foster a Collaborative Culture</vt:lpstr>
      <vt:lpstr>5. Foster a Collaborative Culture: </vt:lpstr>
      <vt:lpstr>5. Foster a Collaborative Culture: </vt:lpstr>
      <vt:lpstr>Key Performance Measures (Corresponding to Five Major Initiatives) </vt:lpstr>
      <vt:lpstr>Background Information for Five Key Initiatives</vt:lpstr>
      <vt:lpstr>1. Stabilize and Grow the HSO’s Model </vt:lpstr>
      <vt:lpstr>2. Expand Core and Penetrate New Audience Segments </vt:lpstr>
      <vt:lpstr>3. Maximize the Concert Experience </vt:lpstr>
      <vt:lpstr>4. Serve Our Community </vt:lpstr>
      <vt:lpstr>5. Foster a Collaborative Culture</vt:lpstr>
      <vt:lpstr>Concert Calendar</vt:lpstr>
      <vt:lpstr>Concert Calendar    Oct – Dec, 2016</vt:lpstr>
      <vt:lpstr>Concert Calendar    Jan - Mar, 2016</vt:lpstr>
      <vt:lpstr>Concert Calendar    Apr- May, 2016</vt:lpstr>
      <vt:lpstr>Concert Calendar    Apr- May, 2016</vt:lpstr>
      <vt:lpstr>  HSO Campaign Overview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Jarvis</dc:creator>
  <cp:lastModifiedBy>Julie Jarvis</cp:lastModifiedBy>
  <cp:revision>75</cp:revision>
  <dcterms:created xsi:type="dcterms:W3CDTF">2016-11-15T20:03:29Z</dcterms:created>
  <dcterms:modified xsi:type="dcterms:W3CDTF">2016-12-20T21:30:29Z</dcterms:modified>
</cp:coreProperties>
</file>